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_rels/item3.xml.rels" ContentType="application/vnd.openxmlformats-package.relationships+xml"/>
  <Override PartName="/customXml/_rels/item1.xml.rels" ContentType="application/vnd.openxmlformats-package.relationships+xml"/>
  <Override PartName="/customXml/_rels/item2.xml.rels" ContentType="application/vnd.openxmlformats-package.relationships+xml"/>
  <Override PartName="/customXml/itemProps1.xml" ContentType="application/vnd.openxmlformats-officedocument.customXmlProperties+xml"/>
  <Override PartName="/customXml/itemProps3.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item1.xml" ContentType="application/xml"/>
  <Override PartName="/customXml/item3.xml" ContentType="application/xml"/>
  <Override PartName="/_rels/.rels" ContentType="application/vnd.openxmlformats-package.relationships+xml"/>
  <Override PartName="/ppt/slideMasters/slideMaster1.xml" ContentType="application/vnd.openxmlformats-officedocument.presentationml.slideMaster+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0.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8.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7.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9.xml.rels" ContentType="application/vnd.openxmlformats-package.relationships+xml"/>
  <Override PartName="/ppt/slideLayouts/_rels/slideLayout38.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28.xml.rels" ContentType="application/vnd.openxmlformats-package.relationships+xml"/>
  <Override PartName="/ppt/slideLayouts/_rels/slideLayout31.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48.xml.rels" ContentType="application/vnd.openxmlformats-package.relationships+xml"/>
  <Override PartName="/ppt/slideLayouts/_rels/slideLayout30.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4.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slideLayout19.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21.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3.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34.xml" ContentType="application/vnd.openxmlformats-officedocument.presentationml.slideLayout+xml"/>
  <Override PartName="/ppt/slideLayouts/slideLayout12.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36.xml" ContentType="application/vnd.openxmlformats-officedocument.presentationml.slideLayout+xml"/>
  <Override PartName="/ppt/slideLayouts/slideLayout1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35.xml" ContentType="application/vnd.openxmlformats-officedocument.presentationml.slideLayout+xml"/>
  <Override PartName="/ppt/slideLayouts/slideLayout13.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37.xml" ContentType="application/vnd.openxmlformats-officedocument.presentationml.slideLayout+xml"/>
  <Override PartName="/ppt/slideLayouts/slideLayout15.xml" ContentType="application/vnd.openxmlformats-officedocument.presentationml.slideLayout+xml"/>
  <Override PartName="/ppt/_rels/presentation.xml.rels" ContentType="application/vnd.openxmlformats-package.relationships+xml"/>
  <Override PartName="/ppt/media/image1.jpeg" ContentType="image/jpeg"/>
  <Override PartName="/ppt/media/image41.png" ContentType="image/png"/>
  <Override PartName="/ppt/media/image11.png" ContentType="image/png"/>
  <Override PartName="/ppt/media/image3.png" ContentType="image/png"/>
  <Override PartName="/ppt/media/image53.png" ContentType="image/png"/>
  <Override PartName="/ppt/media/image38.png" ContentType="image/png"/>
  <Override PartName="/ppt/media/image2.png" ContentType="image/png"/>
  <Override PartName="/ppt/media/image52.png" ContentType="image/png"/>
  <Override PartName="/ppt/media/image37.png" ContentType="image/png"/>
  <Override PartName="/ppt/media/image4.png" ContentType="image/png"/>
  <Override PartName="/ppt/media/image54.png" ContentType="image/png"/>
  <Override PartName="/ppt/media/image39.png" ContentType="image/png"/>
  <Override PartName="/ppt/media/image12.png" ContentType="image/png"/>
  <Override PartName="/ppt/media/image7.png" ContentType="image/png"/>
  <Override PartName="/ppt/media/image57.png" ContentType="image/png"/>
  <Override PartName="/ppt/media/image22.png" ContentType="image/png"/>
  <Override PartName="/ppt/media/image8.png" ContentType="image/png"/>
  <Override PartName="/ppt/media/image6.jpeg" ContentType="image/jpeg"/>
  <Override PartName="/ppt/media/image58.png" ContentType="image/png"/>
  <Override PartName="/ppt/media/image23.png" ContentType="image/png"/>
  <Override PartName="/ppt/media/image9.png" ContentType="image/png"/>
  <Override PartName="/ppt/media/image59.png" ContentType="image/png"/>
  <Override PartName="/ppt/media/image24.png" ContentType="image/png"/>
  <Override PartName="/ppt/media/image10.png" ContentType="image/png"/>
  <Override PartName="/ppt/media/image69.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79.png" ContentType="image/png"/>
  <Override PartName="/ppt/media/image5.png" ContentType="image/png"/>
  <Override PartName="/ppt/media/image55.png" ContentType="image/png"/>
  <Override PartName="/ppt/media/image26.png" ContentType="image/png"/>
  <Override PartName="/ppt/media/image27.png" ContentType="image/png"/>
  <Override PartName="/ppt/media/image67.jpeg" ContentType="image/jpe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0.png" ContentType="image/png"/>
  <Override PartName="/ppt/media/image47.png" ContentType="image/png"/>
  <Override PartName="/ppt/media/image82.jpeg" ContentType="image/jpeg"/>
  <Override PartName="/ppt/media/image50.png" ContentType="image/png"/>
  <Override PartName="/ppt/media/image51.png" ContentType="image/png"/>
  <Override PartName="/ppt/media/image28.png" ContentType="image/png"/>
  <Override PartName="/ppt/media/image61.png" ContentType="image/png"/>
  <Override PartName="/ppt/media/image29.png" ContentType="image/png"/>
  <Override PartName="/ppt/media/image62.png" ContentType="image/png"/>
  <Override PartName="/ppt/media/image63.png" ContentType="image/png"/>
  <Override PartName="/ppt/media/image49.png" ContentType="image/png"/>
  <Override PartName="/ppt/media/image64.png" ContentType="image/png"/>
  <Override PartName="/ppt/media/image68.png" ContentType="image/png"/>
  <Override PartName="/ppt/media/image70.png" ContentType="image/png"/>
  <Override PartName="/ppt/media/image56.png" ContentType="image/png"/>
  <Override PartName="/ppt/media/image73.png" ContentType="image/png"/>
  <Override PartName="/ppt/media/image75.jpeg" ContentType="image/jpeg"/>
  <Override PartName="/ppt/media/image71.png" ContentType="image/png"/>
  <Override PartName="/ppt/media/image72.png" ContentType="image/png"/>
  <Override PartName="/ppt/media/image76.png" ContentType="image/png"/>
  <Override PartName="/ppt/media/image77.png" ContentType="image/png"/>
  <Override PartName="/ppt/media/image60.png" ContentType="image/png"/>
  <Override PartName="/ppt/media/image21.png" ContentType="image/png"/>
  <Override PartName="/ppt/media/image74.png" ContentType="image/png"/>
  <Override PartName="/ppt/media/image65.png" ContentType="image/png"/>
  <Override PartName="/ppt/media/image80.png" ContentType="image/png"/>
  <Override PartName="/ppt/media/image25.png" ContentType="image/png"/>
  <Override PartName="/ppt/media/image78.png" ContentType="image/png"/>
  <Override PartName="/ppt/media/image66.png" ContentType="image/png"/>
  <Override PartName="/ppt/media/image48.png" ContentType="image/png"/>
  <Override PartName="/ppt/media/image81.png" ContentType="image/png"/>
  <Override PartName="/ppt/presProps.xml" ContentType="application/vnd.openxmlformats-officedocument.presentationml.presProps+xml"/>
  <Override PartName="/ppt/slides/slide19.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_rels/slide46.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35.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40.xml.rels" ContentType="application/vnd.openxmlformats-package.relationships+xml"/>
  <Override PartName="/ppt/slides/_rels/slide47.xml.rels" ContentType="application/vnd.openxmlformats-package.relationships+xml"/>
  <Override PartName="/ppt/slides/_rels/slide39.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16.xml.rels" ContentType="application/vnd.openxmlformats-package.relationships+xml"/>
  <Override PartName="/ppt/slides/_rels/slide38.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5.xml.rels" ContentType="application/vnd.openxmlformats-package.relationships+xml"/>
  <Override PartName="/ppt/slides/_rels/slide37.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19.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0.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30.xml" ContentType="application/vnd.openxmlformats-officedocument.presentationml.slide+xml"/>
  <Override PartName="/ppt/slides/slide16.xml" ContentType="application/vnd.openxmlformats-officedocument.presentationml.slide+xml"/>
  <Override PartName="/ppt/slides/slide31.xml" ContentType="application/vnd.openxmlformats-officedocument.presentationml.slide+xml"/>
  <Override PartName="/ppt/slides/slide17.xml" ContentType="application/vnd.openxmlformats-officedocument.presentationml.slide+xml"/>
  <Override PartName="/ppt/slides/slide32.xml" ContentType="application/vnd.openxmlformats-officedocument.presentationml.slide+xml"/>
  <Override PartName="/ppt/slides/slide18.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37.xml" ContentType="application/vnd.openxmlformats-officedocument.presentationml.slide+xml"/>
  <Override PartName="/ppt/slides/slide43.xml" ContentType="application/vnd.openxmlformats-officedocument.presentationml.slide+xml"/>
  <Override PartName="/ppt/slides/slide38.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_rels/notesSlide46.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_rels/notesSlide2.xml.rels" ContentType="application/vnd.openxmlformats-package.relationships+xml"/>
  <Override PartName="/ppt/notesSlides/notesSlide16.xml" ContentType="application/vnd.openxmlformats-officedocument.presentationml.notesSlide+xml"/>
  <Override PartName="/ppt/notesSlides/notesSlide4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HK" sz="2000" spc="-1" strike="noStrike">
                <a:latin typeface="Arial"/>
              </a:rPr>
              <a:t>Click to edit the notes format</a:t>
            </a:r>
            <a:endParaRPr b="0" lang="en-HK"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HK" sz="1400" spc="-1" strike="noStrike">
                <a:latin typeface="Times New Roman"/>
              </a:rPr>
              <a:t>&lt;header&gt;</a:t>
            </a:r>
            <a:endParaRPr b="0" lang="en-HK"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HK" sz="1400" spc="-1" strike="noStrike">
                <a:latin typeface="Times New Roman"/>
              </a:defRPr>
            </a:lvl1pPr>
          </a:lstStyle>
          <a:p>
            <a:pPr algn="r">
              <a:buNone/>
            </a:pPr>
            <a:r>
              <a:rPr b="0" lang="en-HK" sz="1400" spc="-1" strike="noStrike">
                <a:latin typeface="Times New Roman"/>
              </a:rPr>
              <a:t>&lt;date/time&gt;</a:t>
            </a:r>
            <a:endParaRPr b="0" lang="en-HK"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HK" sz="1400" spc="-1" strike="noStrike">
                <a:latin typeface="Times New Roman"/>
              </a:defRPr>
            </a:lvl1pPr>
          </a:lstStyle>
          <a:p>
            <a:r>
              <a:rPr b="0" lang="en-HK" sz="1400" spc="-1" strike="noStrike">
                <a:latin typeface="Times New Roman"/>
              </a:rPr>
              <a:t>&lt;footer&gt;</a:t>
            </a:r>
            <a:endParaRPr b="0" lang="en-HK"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HK" sz="1400" spc="-1" strike="noStrike">
                <a:latin typeface="Times New Roman"/>
              </a:defRPr>
            </a:lvl1pPr>
          </a:lstStyle>
          <a:p>
            <a:pPr algn="r">
              <a:buNone/>
            </a:pPr>
            <a:fld id="{FA31A577-A5CB-4B40-90CF-29E0A2CAF09E}" type="slidenum">
              <a:rPr b="0" lang="en-HK" sz="1400" spc="-1" strike="noStrike">
                <a:latin typeface="Times New Roman"/>
              </a:rPr>
              <a:t>&lt;number&gt;</a:t>
            </a:fld>
            <a:endParaRPr b="0" lang="en-HK"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685800" y="1143000"/>
            <a:ext cx="5486040" cy="3085920"/>
          </a:xfrm>
          <a:prstGeom prst="rect">
            <a:avLst/>
          </a:prstGeom>
          <a:ln w="0">
            <a:noFill/>
          </a:ln>
        </p:spPr>
      </p:sp>
      <p:sp>
        <p:nvSpPr>
          <p:cNvPr id="33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HK" sz="2000" spc="-1" strike="noStrike">
              <a:latin typeface="Arial"/>
            </a:endParaRPr>
          </a:p>
        </p:txBody>
      </p:sp>
      <p:sp>
        <p:nvSpPr>
          <p:cNvPr id="338"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30A17219-18F3-400F-B983-7356D2B92864}" type="slidenum">
              <a:rPr b="0" lang="en-US" sz="1200" spc="-1" strike="noStrike">
                <a:latin typeface="Times New Roman"/>
              </a:rPr>
              <a:t>&lt;number&gt;</a:t>
            </a:fld>
            <a:endParaRPr b="0" lang="en-HK"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685800" y="1143000"/>
            <a:ext cx="5486040" cy="3085920"/>
          </a:xfrm>
          <a:prstGeom prst="rect">
            <a:avLst/>
          </a:prstGeom>
          <a:ln w="0">
            <a:noFill/>
          </a:ln>
        </p:spPr>
      </p:sp>
      <p:sp>
        <p:nvSpPr>
          <p:cNvPr id="33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HK" sz="2000" spc="-1" strike="noStrike">
              <a:latin typeface="Arial"/>
            </a:endParaRPr>
          </a:p>
        </p:txBody>
      </p:sp>
      <p:sp>
        <p:nvSpPr>
          <p:cNvPr id="332"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632CA5EA-BC90-4306-B17E-7596BB431C08}" type="slidenum">
              <a:rPr b="0" lang="en-US" sz="1200" spc="-1" strike="noStrike">
                <a:latin typeface="Times New Roman"/>
              </a:rPr>
              <a:t>&lt;number&gt;</a:t>
            </a:fld>
            <a:endParaRPr b="0" lang="en-HK"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685800" y="1143000"/>
            <a:ext cx="5486040" cy="3085920"/>
          </a:xfrm>
          <a:prstGeom prst="rect">
            <a:avLst/>
          </a:prstGeom>
          <a:ln w="0">
            <a:noFill/>
          </a:ln>
        </p:spPr>
      </p:sp>
      <p:sp>
        <p:nvSpPr>
          <p:cNvPr id="34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HK" sz="2000" spc="-1" strike="noStrike">
              <a:latin typeface="Arial"/>
            </a:endParaRPr>
          </a:p>
        </p:txBody>
      </p:sp>
      <p:sp>
        <p:nvSpPr>
          <p:cNvPr id="341"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D12FF0E1-87E1-4E4B-8BB6-7F54E9B15079}" type="slidenum">
              <a:rPr b="0" lang="en-US" sz="1200" spc="-1" strike="noStrike">
                <a:latin typeface="Times New Roman"/>
              </a:rPr>
              <a:t>&lt;number&gt;</a:t>
            </a:fld>
            <a:endParaRPr b="0" lang="en-HK"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685800" y="1143000"/>
            <a:ext cx="5486040" cy="3085920"/>
          </a:xfrm>
          <a:prstGeom prst="rect">
            <a:avLst/>
          </a:prstGeom>
          <a:ln w="0">
            <a:noFill/>
          </a:ln>
        </p:spPr>
      </p:sp>
      <p:sp>
        <p:nvSpPr>
          <p:cNvPr id="33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HK" sz="2000" spc="-1" strike="noStrike">
              <a:latin typeface="Arial"/>
            </a:endParaRPr>
          </a:p>
        </p:txBody>
      </p:sp>
      <p:sp>
        <p:nvSpPr>
          <p:cNvPr id="335"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BE508FAC-B325-40F7-AE65-BE3B560AB555}" type="slidenum">
              <a:rPr b="0" lang="en-US" sz="1200" spc="-1" strike="noStrike">
                <a:latin typeface="Times New Roman"/>
              </a:rPr>
              <a:t>&lt;number&gt;</a:t>
            </a:fld>
            <a:endParaRPr b="0" lang="en-HK"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D6B1F72A-70C5-496A-AADF-B4E91CC2E190}"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4" name="PlaceHolder 3"/>
          <p:cNvSpPr>
            <a:spLocks noGrp="1"/>
          </p:cNvSpPr>
          <p:nvPr>
            <p:ph type="sldNum" idx="2"/>
          </p:nvPr>
        </p:nvSpPr>
        <p:spPr/>
        <p:txBody>
          <a:bodyPr/>
          <a:p>
            <a:fld id="{645513B6-3492-4974-A999-7FF4BE12E4DB}"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DB60CCFA-341F-400E-9135-A9B83AA49FD1}"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4ABEAA48-BDF5-44A3-87D6-B8068184C1AC}"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3177C31A-24B7-4343-AD99-57ABC1458ED2}"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3" name="PlaceHolder 2"/>
          <p:cNvSpPr>
            <a:spLocks noGrp="1"/>
          </p:cNvSpPr>
          <p:nvPr>
            <p:ph type="sldNum" idx="2"/>
          </p:nvPr>
        </p:nvSpPr>
        <p:spPr/>
        <p:txBody>
          <a:bodyPr/>
          <a:p>
            <a:fld id="{EBF4D7AB-39FF-49B2-9231-404568957585}"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20C5BABE-30C6-40EA-A115-790192B991B7}"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34686360-10F1-433D-9850-5D08A1644AF9}"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F3B57946-A94F-4568-9718-8CEF6466785A}"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9F37E94B-0BCE-4A18-B8F9-099A36C25BB3}"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F201D8E6-381D-46F9-8D3B-5121AF3ED74C}"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F64281AC-1E43-413E-B1BB-814665E4F3AE}"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2BF9B8C0-B357-4DFB-BC6C-A4653F26F309}" type="slidenum">
              <a:t>&lt;#&gt;</a:t>
            </a:fld>
          </a:p>
        </p:txBody>
      </p:sp>
      <p:sp>
        <p:nvSpPr>
          <p:cNvPr id="4" name="PlaceHolder 3"/>
          <p:cNvSpPr>
            <a:spLocks noGrp="1"/>
          </p:cNvSpPr>
          <p:nvPr>
            <p:ph type="dt" idx="3"/>
          </p:nvPr>
        </p:nvSpPr>
        <p:spPr/>
        <p:txBody>
          <a:bodyPr/>
          <a:p>
            <a:r>
              <a:rPr lang="en-HK"/>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9CCCBB4F-AFC6-4430-B491-FA5EAD184C08}" type="slidenum">
              <a:t>&lt;#&gt;</a:t>
            </a:fld>
          </a:p>
        </p:txBody>
      </p:sp>
      <p:sp>
        <p:nvSpPr>
          <p:cNvPr id="6" name="PlaceHolder 5"/>
          <p:cNvSpPr>
            <a:spLocks noGrp="1"/>
          </p:cNvSpPr>
          <p:nvPr>
            <p:ph type="dt" idx="3"/>
          </p:nvPr>
        </p:nvSpPr>
        <p:spPr/>
        <p:txBody>
          <a:bodyPr/>
          <a:p>
            <a:r>
              <a:rPr lang="en-HK"/>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E6F793C-0ED2-478E-992E-95354E1177DD}" type="slidenum">
              <a:t>&lt;#&gt;</a:t>
            </a:fld>
          </a:p>
        </p:txBody>
      </p:sp>
      <p:sp>
        <p:nvSpPr>
          <p:cNvPr id="6" name="PlaceHolder 5"/>
          <p:cNvSpPr>
            <a:spLocks noGrp="1"/>
          </p:cNvSpPr>
          <p:nvPr>
            <p:ph type="dt" idx="3"/>
          </p:nvPr>
        </p:nvSpPr>
        <p:spPr/>
        <p:txBody>
          <a:bodyPr/>
          <a:p>
            <a:r>
              <a:rPr lang="en-HK"/>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09701503-935D-4A57-97A8-4308CC8B38AD}" type="slidenum">
              <a:t>&lt;#&gt;</a:t>
            </a:fld>
          </a:p>
        </p:txBody>
      </p:sp>
      <p:sp>
        <p:nvSpPr>
          <p:cNvPr id="7" name="PlaceHolder 6"/>
          <p:cNvSpPr>
            <a:spLocks noGrp="1"/>
          </p:cNvSpPr>
          <p:nvPr>
            <p:ph type="dt" idx="3"/>
          </p:nvPr>
        </p:nvSpPr>
        <p:spPr/>
        <p:txBody>
          <a:bodyPr/>
          <a:p>
            <a:r>
              <a:rPr lang="en-HK"/>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FE8A2A8-5351-47A7-9A8F-295FA0A580D8}" type="slidenum">
              <a:t>&lt;#&gt;</a:t>
            </a:fld>
          </a:p>
        </p:txBody>
      </p:sp>
      <p:sp>
        <p:nvSpPr>
          <p:cNvPr id="5" name="PlaceHolder 4"/>
          <p:cNvSpPr>
            <a:spLocks noGrp="1"/>
          </p:cNvSpPr>
          <p:nvPr>
            <p:ph type="dt" idx="3"/>
          </p:nvPr>
        </p:nvSpPr>
        <p:spPr/>
        <p:txBody>
          <a:bodyPr/>
          <a:p>
            <a:r>
              <a:rPr lang="en-HK"/>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8814F91-13FF-4C1B-8235-8C9E88306197}" type="slidenum">
              <a:t>&lt;#&gt;</a:t>
            </a:fld>
          </a:p>
        </p:txBody>
      </p:sp>
      <p:sp>
        <p:nvSpPr>
          <p:cNvPr id="5" name="PlaceHolder 4"/>
          <p:cNvSpPr>
            <a:spLocks noGrp="1"/>
          </p:cNvSpPr>
          <p:nvPr>
            <p:ph type="dt" idx="3"/>
          </p:nvPr>
        </p:nvSpPr>
        <p:spPr/>
        <p:txBody>
          <a:bodyPr/>
          <a:p>
            <a:r>
              <a:rPr lang="en-HK"/>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B0A2570-662C-4D49-A313-AF8E21B8EF47}" type="slidenum">
              <a:t>&lt;#&gt;</a:t>
            </a:fld>
          </a:p>
        </p:txBody>
      </p:sp>
      <p:sp>
        <p:nvSpPr>
          <p:cNvPr id="8" name="PlaceHolder 7"/>
          <p:cNvSpPr>
            <a:spLocks noGrp="1"/>
          </p:cNvSpPr>
          <p:nvPr>
            <p:ph type="dt" idx="3"/>
          </p:nvPr>
        </p:nvSpPr>
        <p:spPr/>
        <p:txBody>
          <a:bodyPr/>
          <a:p>
            <a:r>
              <a:rPr lang="en-HK"/>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ED43DDC-8BA7-4409-A644-4E1D10DFDE52}" type="slidenum">
              <a:t>&lt;#&gt;</a:t>
            </a:fld>
          </a:p>
        </p:txBody>
      </p:sp>
      <p:sp>
        <p:nvSpPr>
          <p:cNvPr id="8" name="PlaceHolder 7"/>
          <p:cNvSpPr>
            <a:spLocks noGrp="1"/>
          </p:cNvSpPr>
          <p:nvPr>
            <p:ph type="dt" idx="3"/>
          </p:nvPr>
        </p:nvSpPr>
        <p:spPr/>
        <p:txBody>
          <a:bodyPr/>
          <a:p>
            <a:r>
              <a:rPr lang="en-HK"/>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1E84567-F32A-405B-8822-CA88FC755AA0}" type="slidenum">
              <a:t>&lt;#&gt;</a:t>
            </a:fld>
          </a:p>
        </p:txBody>
      </p:sp>
      <p:sp>
        <p:nvSpPr>
          <p:cNvPr id="8" name="PlaceHolder 7"/>
          <p:cNvSpPr>
            <a:spLocks noGrp="1"/>
          </p:cNvSpPr>
          <p:nvPr>
            <p:ph type="dt" idx="3"/>
          </p:nvPr>
        </p:nvSpPr>
        <p:spPr/>
        <p:txBody>
          <a:bodyPr/>
          <a:p>
            <a:r>
              <a:rPr lang="en-HK"/>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C46E515-C67D-43A8-873A-43E069DAFCE9}" type="slidenum">
              <a:t>&lt;#&gt;</a:t>
            </a:fld>
          </a:p>
        </p:txBody>
      </p:sp>
      <p:sp>
        <p:nvSpPr>
          <p:cNvPr id="7" name="PlaceHolder 6"/>
          <p:cNvSpPr>
            <a:spLocks noGrp="1"/>
          </p:cNvSpPr>
          <p:nvPr>
            <p:ph type="dt" idx="3"/>
          </p:nvPr>
        </p:nvSpPr>
        <p:spPr/>
        <p:txBody>
          <a:bodyPr/>
          <a:p>
            <a:r>
              <a:rPr lang="en-HK"/>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50B3D983-7929-4EA6-B9C7-256A16B185DB}" type="slidenum">
              <a:t>&lt;#&gt;</a:t>
            </a:fld>
          </a:p>
        </p:txBody>
      </p:sp>
      <p:sp>
        <p:nvSpPr>
          <p:cNvPr id="9" name="PlaceHolder 8"/>
          <p:cNvSpPr>
            <a:spLocks noGrp="1"/>
          </p:cNvSpPr>
          <p:nvPr>
            <p:ph type="dt" idx="3"/>
          </p:nvPr>
        </p:nvSpPr>
        <p:spPr/>
        <p:txBody>
          <a:bodyPr/>
          <a:p>
            <a:r>
              <a:rPr lang="en-HK"/>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D710129F-A5CF-4FDC-BB55-5257CE70730F}" type="slidenum">
              <a:t>&lt;#&gt;</a:t>
            </a:fld>
          </a:p>
        </p:txBody>
      </p:sp>
      <p:sp>
        <p:nvSpPr>
          <p:cNvPr id="11" name="PlaceHolder 10"/>
          <p:cNvSpPr>
            <a:spLocks noGrp="1"/>
          </p:cNvSpPr>
          <p:nvPr>
            <p:ph type="dt" idx="3"/>
          </p:nvPr>
        </p:nvSpPr>
        <p:spPr/>
        <p:txBody>
          <a:bodyPr/>
          <a:p>
            <a:r>
              <a:rPr lang="en-HK"/>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HK"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HK" sz="1400" spc="-1" strike="noStrike">
                <a:latin typeface="Times New Roman"/>
              </a:defRPr>
            </a:lvl1pPr>
          </a:lstStyle>
          <a:p>
            <a:pPr algn="ctr">
              <a:buNone/>
            </a:pPr>
            <a:r>
              <a:rPr b="0" lang="en-HK" sz="1400" spc="-1" strike="noStrike">
                <a:latin typeface="Times New Roman"/>
              </a:rPr>
              <a:t>&lt;footer&gt;</a:t>
            </a:r>
            <a:endParaRPr b="0" lang="en-HK" sz="1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106C1B17-E9C8-41E0-B499-293EE46C783C}" type="slidenum">
              <a:rPr b="0" lang="en-US" sz="1600" spc="-1" strike="noStrike">
                <a:solidFill>
                  <a:srgbClr val="1c7ddb"/>
                </a:solidFill>
                <a:latin typeface="Abadi"/>
              </a:rPr>
              <a:t>&lt;number&gt;</a:t>
            </a:fld>
            <a:endParaRPr b="0" lang="en-HK"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Calibri"/>
              </a:defRPr>
            </a:lvl1pPr>
          </a:lstStyle>
          <a:p>
            <a:pPr>
              <a:lnSpc>
                <a:spcPct val="100000"/>
              </a:lnSpc>
              <a:buNone/>
            </a:pPr>
            <a:r>
              <a:rPr b="0" lang="en-US" sz="1800" spc="-1" strike="noStrike">
                <a:solidFill>
                  <a:srgbClr val="000000"/>
                </a:solidFill>
                <a:latin typeface="Calibri"/>
              </a:rPr>
              <a:t>&lt;date/time&gt;</a:t>
            </a:r>
            <a:endParaRPr b="0" lang="en-HK" sz="1800" spc="-1" strike="noStrike">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HK" sz="1400" spc="-1" strike="noStrike">
                <a:latin typeface="Times New Roman"/>
              </a:defRPr>
            </a:lvl1pPr>
          </a:lstStyle>
          <a:p>
            <a:pPr algn="ctr">
              <a:buNone/>
            </a:pPr>
            <a:r>
              <a:rPr b="0" lang="en-HK" sz="1400" spc="-1" strike="noStrike">
                <a:latin typeface="Times New Roman"/>
              </a:rPr>
              <a:t>&lt;footer&gt;</a:t>
            </a:r>
            <a:endParaRPr b="0" lang="en-HK" sz="1400" spc="-1" strike="noStrike">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C3D27AE1-D284-4BDF-ACCC-4EE5A9F22278}" type="slidenum">
              <a:rPr b="0" lang="en-US" sz="1600" spc="-1" strike="noStrike">
                <a:solidFill>
                  <a:srgbClr val="1c7ddb"/>
                </a:solidFill>
                <a:latin typeface="Abadi"/>
              </a:rPr>
              <a:t>&lt;number&gt;</a:t>
            </a:fld>
            <a:endParaRPr b="0" lang="en-HK"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en-HK" sz="1400" spc="-1" strike="noStrike">
                <a:latin typeface="Times New Roman"/>
              </a:defRPr>
            </a:lvl1pPr>
          </a:lstStyle>
          <a:p>
            <a:pPr algn="ctr">
              <a:buNone/>
            </a:pPr>
            <a:r>
              <a:rPr b="0" lang="en-HK" sz="1400" spc="-1" strike="noStrike">
                <a:latin typeface="Times New Roman"/>
              </a:rPr>
              <a:t>&lt;footer&gt;</a:t>
            </a:r>
            <a:endParaRPr b="0" lang="en-HK" sz="1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hyperlink" Target="https://github.com/alvissze/IBM-project/blob/main/labs-jupyter-spacex-Data%20wrangling.ipynb" TargetMode="External"/><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4240" cy="640440"/>
          </a:xfrm>
          <a:prstGeom prst="rect">
            <a:avLst/>
          </a:prstGeom>
          <a:noFill/>
          <a:ln w="0">
            <a:noFill/>
          </a:ln>
        </p:spPr>
        <p:style>
          <a:lnRef idx="0"/>
          <a:fillRef idx="0"/>
          <a:effectRef idx="0"/>
          <a:fontRef idx="minor"/>
        </p:style>
        <p:txBody>
          <a:bodyPr anchor="t">
            <a:spAutoFit/>
          </a:bodyPr>
          <a:p>
            <a:pPr>
              <a:lnSpc>
                <a:spcPct val="100000"/>
              </a:lnSpc>
              <a:buNone/>
            </a:pPr>
            <a:r>
              <a:rPr b="0" lang="en-US" sz="1800" spc="-1" strike="noStrike">
                <a:solidFill>
                  <a:srgbClr val="e7e6e6"/>
                </a:solidFill>
                <a:latin typeface="Abadi"/>
                <a:ea typeface="SF Pro"/>
              </a:rPr>
              <a:t>Alvis Sze </a:t>
            </a:r>
            <a:endParaRPr b="0" lang="en-HK" sz="1800" spc="-1" strike="noStrike">
              <a:latin typeface="Arial"/>
            </a:endParaRPr>
          </a:p>
          <a:p>
            <a:pPr>
              <a:lnSpc>
                <a:spcPct val="100000"/>
              </a:lnSpc>
              <a:buNone/>
            </a:pPr>
            <a:r>
              <a:rPr b="0" lang="en-US" sz="1800" spc="-1" strike="noStrike">
                <a:solidFill>
                  <a:srgbClr val="e7e6e6"/>
                </a:solidFill>
                <a:latin typeface="Abadi"/>
                <a:ea typeface="SF Pro"/>
              </a:rPr>
              <a:t>26 June 2022</a:t>
            </a:r>
            <a:endParaRPr b="0" lang="en-HK"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3" name="PlaceHolder 1"/>
          <p:cNvSpPr>
            <a:spLocks noGrp="1"/>
          </p:cNvSpPr>
          <p:nvPr>
            <p:ph/>
          </p:nvPr>
        </p:nvSpPr>
        <p:spPr>
          <a:xfrm>
            <a:off x="410040" y="1440000"/>
            <a:ext cx="6789960" cy="2880000"/>
          </a:xfrm>
          <a:prstGeom prst="rect">
            <a:avLst/>
          </a:prstGeom>
          <a:noFill/>
          <a:ln w="0">
            <a:noFill/>
          </a:ln>
        </p:spPr>
        <p:txBody>
          <a:bodyPr lIns="90000" rIns="90000" tIns="45000" bIns="45000" anchor="t">
            <a:noAutofit/>
          </a:bodyPr>
          <a:p>
            <a:pPr>
              <a:lnSpc>
                <a:spcPct val="100000"/>
              </a:lnSpc>
              <a:buNone/>
            </a:pPr>
            <a:r>
              <a:rPr b="0" lang="en-US" sz="1100" spc="-1" strike="noStrike">
                <a:solidFill>
                  <a:srgbClr val="292929"/>
                </a:solidFill>
                <a:latin typeface="Abadi"/>
              </a:rPr>
              <a:t>We perform some Exploratory Data Analysis (EDA) to find some patterns in the data and determine what would be the label for training supervised models.</a:t>
            </a: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r>
              <a:rPr b="0" lang="en-US" sz="1100" spc="-1" strike="noStrike">
                <a:solidFill>
                  <a:srgbClr val="292929"/>
                </a:solidFill>
                <a:latin typeface="Abadi"/>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pad.True ASDS means the mission outcome was successfully landed on a drone ship False ASDS means the mission outcome was unsuccessfully landed on a drone ship.</a:t>
            </a: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r>
              <a:rPr b="0" lang="en-US" sz="1100" spc="-1" strike="noStrike">
                <a:solidFill>
                  <a:srgbClr val="292929"/>
                </a:solidFill>
                <a:latin typeface="Abadi"/>
              </a:rPr>
              <a:t>In this lab we mainly convert those outcomes into Training Labels with 1 means the booster successfully landed 0 means it was unsuccessful.</a:t>
            </a: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p:txBody>
      </p:sp>
      <p:sp>
        <p:nvSpPr>
          <p:cNvPr id="22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HK" sz="4000" spc="-1" strike="noStrike">
              <a:latin typeface="Arial"/>
            </a:endParaRPr>
          </a:p>
        </p:txBody>
      </p:sp>
      <p:pic>
        <p:nvPicPr>
          <p:cNvPr id="225" name="Picture 1" descr=""/>
          <p:cNvPicPr/>
          <p:nvPr/>
        </p:nvPicPr>
        <p:blipFill>
          <a:blip r:embed="rId2"/>
          <a:stretch/>
        </p:blipFill>
        <p:spPr>
          <a:xfrm>
            <a:off x="410040" y="4086360"/>
            <a:ext cx="3420000" cy="2753640"/>
          </a:xfrm>
          <a:prstGeom prst="rect">
            <a:avLst/>
          </a:prstGeom>
          <a:ln w="0">
            <a:noFill/>
          </a:ln>
        </p:spPr>
      </p:pic>
      <p:sp>
        <p:nvSpPr>
          <p:cNvPr id="226" name="Content Placeholder 1"/>
          <p:cNvSpPr txBox="1"/>
          <p:nvPr/>
        </p:nvSpPr>
        <p:spPr>
          <a:xfrm>
            <a:off x="410040" y="3240000"/>
            <a:ext cx="6969960" cy="1260000"/>
          </a:xfrm>
          <a:prstGeom prst="rect">
            <a:avLst/>
          </a:prstGeom>
          <a:noFill/>
          <a:ln w="0">
            <a:noFill/>
          </a:ln>
        </p:spPr>
        <p:txBody>
          <a:bodyPr lIns="90000" rIns="90000" tIns="45000" bIns="45000" anchor="t">
            <a:noAutofit/>
          </a:bodyPr>
          <a:p>
            <a:pPr>
              <a:lnSpc>
                <a:spcPct val="100000"/>
              </a:lnSpc>
              <a:buNone/>
            </a:pP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r>
              <a:rPr b="0" lang="en-US" sz="1100" spc="-1" strike="noStrike">
                <a:solidFill>
                  <a:srgbClr val="292929"/>
                </a:solidFill>
                <a:latin typeface="Abadi"/>
                <a:hlinkClick r:id="rId3"/>
              </a:rPr>
              <a:t>https://github.com/alvissze/IBM-project/blob/main/labs-jupyter-spacex-Data%20wrangling.ipynb</a:t>
            </a: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a:p>
            <a:pPr>
              <a:lnSpc>
                <a:spcPct val="100000"/>
              </a:lnSpc>
              <a:buNone/>
            </a:pPr>
            <a:endParaRPr b="0" lang="en-US" sz="1100" spc="-1" strike="noStrike">
              <a:solidFill>
                <a:srgbClr val="000000"/>
              </a:solidFill>
              <a:latin typeface="Calibri"/>
            </a:endParaRPr>
          </a:p>
        </p:txBody>
      </p:sp>
      <p:sp>
        <p:nvSpPr>
          <p:cNvPr id="227" name=""/>
          <p:cNvSpPr/>
          <p:nvPr/>
        </p:nvSpPr>
        <p:spPr>
          <a:xfrm>
            <a:off x="7200000" y="1620000"/>
            <a:ext cx="3780000" cy="90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Perform Exploratory Data Analysis</a:t>
            </a:r>
            <a:endParaRPr b="0" lang="en-HK" sz="1800" spc="-1" strike="noStrike">
              <a:latin typeface="Arial"/>
            </a:endParaRPr>
          </a:p>
        </p:txBody>
      </p:sp>
      <p:sp>
        <p:nvSpPr>
          <p:cNvPr id="228" name=""/>
          <p:cNvSpPr/>
          <p:nvPr/>
        </p:nvSpPr>
        <p:spPr>
          <a:xfrm>
            <a:off x="7200000" y="2700000"/>
            <a:ext cx="1800000" cy="108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Calculate the number of launches at each site</a:t>
            </a:r>
            <a:endParaRPr b="0" lang="en-HK" sz="1800" spc="-1" strike="noStrike">
              <a:latin typeface="Arial"/>
            </a:endParaRPr>
          </a:p>
        </p:txBody>
      </p:sp>
      <p:sp>
        <p:nvSpPr>
          <p:cNvPr id="229" name=""/>
          <p:cNvSpPr/>
          <p:nvPr/>
        </p:nvSpPr>
        <p:spPr>
          <a:xfrm>
            <a:off x="9180000" y="2700000"/>
            <a:ext cx="1800000" cy="108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Calculate the number and occurence of each orbit</a:t>
            </a:r>
            <a:endParaRPr b="0" lang="en-HK" sz="1800" spc="-1" strike="noStrike">
              <a:latin typeface="Arial"/>
            </a:endParaRPr>
          </a:p>
        </p:txBody>
      </p:sp>
      <p:sp>
        <p:nvSpPr>
          <p:cNvPr id="230" name=""/>
          <p:cNvSpPr/>
          <p:nvPr/>
        </p:nvSpPr>
        <p:spPr>
          <a:xfrm>
            <a:off x="7200000" y="3960000"/>
            <a:ext cx="1800000" cy="16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Calculate the number and occurence of mission outcome per orbit type</a:t>
            </a:r>
            <a:endParaRPr b="0" lang="en-HK" sz="1800" spc="-1" strike="noStrike">
              <a:latin typeface="Arial"/>
            </a:endParaRPr>
          </a:p>
        </p:txBody>
      </p:sp>
      <p:sp>
        <p:nvSpPr>
          <p:cNvPr id="231" name=""/>
          <p:cNvSpPr/>
          <p:nvPr/>
        </p:nvSpPr>
        <p:spPr>
          <a:xfrm>
            <a:off x="9180000" y="3960000"/>
            <a:ext cx="1800000" cy="16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Calculate a landing outcome label from Outcome column</a:t>
            </a:r>
            <a:endParaRPr b="0" lang="en-HK" sz="1800" spc="-1" strike="noStrike">
              <a:latin typeface="Arial"/>
            </a:endParaRPr>
          </a:p>
        </p:txBody>
      </p:sp>
      <p:sp>
        <p:nvSpPr>
          <p:cNvPr id="232" name=""/>
          <p:cNvSpPr/>
          <p:nvPr/>
        </p:nvSpPr>
        <p:spPr>
          <a:xfrm>
            <a:off x="7200000" y="5940000"/>
            <a:ext cx="180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Export to CSV</a:t>
            </a:r>
            <a:endParaRPr b="0" lang="en-HK" sz="1800" spc="-1" strike="noStrike">
              <a:latin typeface="Arial"/>
            </a:endParaRPr>
          </a:p>
        </p:txBody>
      </p:sp>
      <p:sp>
        <p:nvSpPr>
          <p:cNvPr id="233" name=""/>
          <p:cNvSpPr/>
          <p:nvPr/>
        </p:nvSpPr>
        <p:spPr>
          <a:xfrm>
            <a:off x="9180000" y="5940000"/>
            <a:ext cx="180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Determine the success rate</a:t>
            </a:r>
            <a:endParaRPr b="0" lang="en-HK" sz="1800" spc="-1" strike="noStrike">
              <a:latin typeface="Arial"/>
            </a:endParaRPr>
          </a:p>
        </p:txBody>
      </p:sp>
      <p:sp>
        <p:nvSpPr>
          <p:cNvPr id="3" name="PlaceHolder 2"/>
          <p:cNvSpPr>
            <a:spLocks noGrp="1"/>
          </p:cNvSpPr>
          <p:nvPr>
            <p:ph type="sldNum" idx="2"/>
          </p:nvPr>
        </p:nvSpPr>
        <p:spPr/>
        <p:txBody>
          <a:bodyPr/>
          <a:p>
            <a:fld id="{7DD4007F-6F23-42A1-8915-AA8483D631F1}"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PlaceHolder 1"/>
          <p:cNvSpPr>
            <a:spLocks noGrp="1"/>
          </p:cNvSpPr>
          <p:nvPr>
            <p:ph/>
          </p:nvPr>
        </p:nvSpPr>
        <p:spPr>
          <a:xfrm>
            <a:off x="770040" y="1440000"/>
            <a:ext cx="4809960" cy="4350960"/>
          </a:xfrm>
          <a:prstGeom prst="rect">
            <a:avLst/>
          </a:prstGeom>
          <a:noFill/>
          <a:ln w="0">
            <a:noFill/>
          </a:ln>
        </p:spPr>
        <p:txBody>
          <a:bodyPr anchor="t">
            <a:noAutofit/>
          </a:bodyPr>
          <a:p>
            <a:pPr>
              <a:lnSpc>
                <a:spcPct val="100000"/>
              </a:lnSpc>
              <a:spcBef>
                <a:spcPts val="1400"/>
              </a:spcBef>
              <a:buNone/>
            </a:pPr>
            <a:r>
              <a:rPr b="0" lang="en-US" sz="1300" spc="-1" strike="noStrike">
                <a:solidFill>
                  <a:srgbClr val="292929"/>
                </a:solidFill>
                <a:latin typeface="Abadi"/>
              </a:rPr>
              <a:t>Three type of graphs used for data visualization. </a:t>
            </a:r>
            <a:endParaRPr b="0" lang="en-US" sz="1300" spc="-1" strike="noStrike">
              <a:solidFill>
                <a:srgbClr val="000000"/>
              </a:solidFill>
              <a:latin typeface="Calibri"/>
            </a:endParaRPr>
          </a:p>
          <a:p>
            <a:pPr>
              <a:lnSpc>
                <a:spcPct val="100000"/>
              </a:lnSpc>
              <a:spcBef>
                <a:spcPts val="1400"/>
              </a:spcBef>
              <a:buNone/>
            </a:pPr>
            <a:r>
              <a:rPr b="1" lang="en-US" sz="1300" spc="-1" strike="noStrike">
                <a:solidFill>
                  <a:srgbClr val="292929"/>
                </a:solidFill>
                <a:latin typeface="Abadi"/>
              </a:rPr>
              <a:t>Scatter Graphs:</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A scatter plot is a type of data visualization that shows the relationship between different variables. This data is shown by placing various data points between an x- and y-axis. It is to determine if there are patterns or correlations between two variables.</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 Fight Number vs. Payload Mass</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 Flight Number vs. Launch Site</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 Payload vs. Launch Site</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ea typeface="PingFang SC"/>
              </a:rPr>
              <a:t>- Flight Number vs. </a:t>
            </a:r>
            <a:r>
              <a:rPr b="0" lang="en-US" sz="1300" spc="-1" strike="noStrike">
                <a:solidFill>
                  <a:srgbClr val="292929"/>
                </a:solidFill>
                <a:latin typeface="Abadi"/>
              </a:rPr>
              <a:t>Orbit type</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 Payload vs. Orbit Type </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https://github.com/alvissze/IBM-project/blob/main/jupyter-labs-eda-dataviz.ipynb</a:t>
            </a:r>
            <a:endParaRPr b="0" lang="en-US" sz="1300" spc="-1" strike="noStrike">
              <a:solidFill>
                <a:srgbClr val="000000"/>
              </a:solidFill>
              <a:latin typeface="Calibri"/>
            </a:endParaRPr>
          </a:p>
          <a:p>
            <a:pPr>
              <a:lnSpc>
                <a:spcPct val="100000"/>
              </a:lnSpc>
              <a:buNone/>
            </a:pPr>
            <a:endParaRPr b="0" lang="en-US" sz="1300" spc="-1" strike="noStrike">
              <a:solidFill>
                <a:srgbClr val="000000"/>
              </a:solidFill>
              <a:latin typeface="Calibri"/>
            </a:endParaRPr>
          </a:p>
        </p:txBody>
      </p:sp>
      <p:sp>
        <p:nvSpPr>
          <p:cNvPr id="23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HK" sz="4000" spc="-1" strike="noStrike">
              <a:latin typeface="Arial"/>
            </a:endParaRPr>
          </a:p>
        </p:txBody>
      </p:sp>
      <p:sp>
        <p:nvSpPr>
          <p:cNvPr id="236" name="Content Placeholder 5"/>
          <p:cNvSpPr txBox="1"/>
          <p:nvPr/>
        </p:nvSpPr>
        <p:spPr>
          <a:xfrm>
            <a:off x="5760000" y="1440000"/>
            <a:ext cx="4809960" cy="4350960"/>
          </a:xfrm>
          <a:prstGeom prst="rect">
            <a:avLst/>
          </a:prstGeom>
          <a:noFill/>
          <a:ln w="0">
            <a:noFill/>
          </a:ln>
        </p:spPr>
        <p:txBody>
          <a:bodyPr anchor="t">
            <a:noAutofit/>
          </a:bodyPr>
          <a:p>
            <a:pPr>
              <a:lnSpc>
                <a:spcPct val="100000"/>
              </a:lnSpc>
              <a:spcBef>
                <a:spcPts val="1400"/>
              </a:spcBef>
              <a:buNone/>
            </a:pPr>
            <a:endParaRPr b="0" lang="en-US" sz="1300" spc="-1" strike="noStrike">
              <a:solidFill>
                <a:srgbClr val="000000"/>
              </a:solidFill>
              <a:latin typeface="Calibri"/>
            </a:endParaRPr>
          </a:p>
          <a:p>
            <a:pPr>
              <a:lnSpc>
                <a:spcPct val="100000"/>
              </a:lnSpc>
              <a:spcBef>
                <a:spcPts val="1400"/>
              </a:spcBef>
              <a:buNone/>
            </a:pPr>
            <a:r>
              <a:rPr b="1" lang="en-US" sz="1300" spc="-1" strike="noStrike">
                <a:solidFill>
                  <a:srgbClr val="292929"/>
                </a:solidFill>
                <a:latin typeface="Abadi"/>
              </a:rPr>
              <a:t>Bar chart:</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Bar chart is the chart that use one unit to describe a fixed value, then draw rectangular bars of corresponding length proportion based on values, and finally sequence them with an order. This chart presents the value of each category intuitively and visually for making a comparison of different categories.</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 Success rate vs. Class of each Orbit</a:t>
            </a:r>
            <a:endParaRPr b="0" lang="en-US" sz="1300" spc="-1" strike="noStrike">
              <a:solidFill>
                <a:srgbClr val="000000"/>
              </a:solidFill>
              <a:latin typeface="Calibri"/>
            </a:endParaRPr>
          </a:p>
          <a:p>
            <a:pPr>
              <a:lnSpc>
                <a:spcPct val="100000"/>
              </a:lnSpc>
              <a:spcBef>
                <a:spcPts val="1400"/>
              </a:spcBef>
              <a:buNone/>
            </a:pPr>
            <a:endParaRPr b="0" lang="en-US" sz="1300" spc="-1" strike="noStrike">
              <a:solidFill>
                <a:srgbClr val="000000"/>
              </a:solidFill>
              <a:latin typeface="Calibri"/>
            </a:endParaRPr>
          </a:p>
          <a:p>
            <a:pPr>
              <a:lnSpc>
                <a:spcPct val="100000"/>
              </a:lnSpc>
              <a:spcBef>
                <a:spcPts val="1400"/>
              </a:spcBef>
              <a:buNone/>
            </a:pPr>
            <a:r>
              <a:rPr b="1" lang="en-US" sz="1300" spc="-1" strike="noStrike">
                <a:solidFill>
                  <a:srgbClr val="292929"/>
                </a:solidFill>
                <a:latin typeface="Abadi"/>
              </a:rPr>
              <a:t>Line chart:</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A line chart is a type of chart used to show information that changes over time. Line charts are created by plotting a series of several points and connecting them with a straight line. Line charts are used to track changes over short and long periods.</a:t>
            </a:r>
            <a:endParaRPr b="0" lang="en-US" sz="1300" spc="-1" strike="noStrike">
              <a:solidFill>
                <a:srgbClr val="000000"/>
              </a:solidFill>
              <a:latin typeface="Calibri"/>
            </a:endParaRPr>
          </a:p>
          <a:p>
            <a:pPr>
              <a:lnSpc>
                <a:spcPct val="100000"/>
              </a:lnSpc>
              <a:spcBef>
                <a:spcPts val="1400"/>
              </a:spcBef>
              <a:buNone/>
            </a:pPr>
            <a:r>
              <a:rPr b="0" lang="en-US" sz="1300" spc="-1" strike="noStrike">
                <a:solidFill>
                  <a:srgbClr val="292929"/>
                </a:solidFill>
                <a:latin typeface="Abadi"/>
              </a:rPr>
              <a:t>- Success Rate vs. Year</a:t>
            </a:r>
            <a:endParaRPr b="0" lang="en-US" sz="1300" spc="-1" strike="noStrike">
              <a:solidFill>
                <a:srgbClr val="000000"/>
              </a:solidFill>
              <a:latin typeface="Calibri"/>
            </a:endParaRPr>
          </a:p>
          <a:p>
            <a:pPr>
              <a:lnSpc>
                <a:spcPct val="100000"/>
              </a:lnSpc>
              <a:spcBef>
                <a:spcPts val="1400"/>
              </a:spcBef>
              <a:buNone/>
            </a:pPr>
            <a:endParaRPr b="0" lang="en-US" sz="1300" spc="-1" strike="noStrike">
              <a:solidFill>
                <a:srgbClr val="000000"/>
              </a:solidFill>
              <a:latin typeface="Calibri"/>
            </a:endParaRPr>
          </a:p>
          <a:p>
            <a:pPr>
              <a:lnSpc>
                <a:spcPct val="100000"/>
              </a:lnSpc>
              <a:spcBef>
                <a:spcPts val="1400"/>
              </a:spcBef>
              <a:buNone/>
            </a:pPr>
            <a:endParaRPr b="0" lang="en-US" sz="1300" spc="-1" strike="noStrike">
              <a:solidFill>
                <a:srgbClr val="000000"/>
              </a:solidFill>
              <a:latin typeface="Calibri"/>
            </a:endParaRPr>
          </a:p>
        </p:txBody>
      </p:sp>
      <p:sp>
        <p:nvSpPr>
          <p:cNvPr id="3" name="PlaceHolder 2"/>
          <p:cNvSpPr>
            <a:spLocks noGrp="1"/>
          </p:cNvSpPr>
          <p:nvPr>
            <p:ph type="sldNum" idx="2"/>
          </p:nvPr>
        </p:nvSpPr>
        <p:spPr/>
        <p:txBody>
          <a:bodyPr/>
          <a:p>
            <a:fld id="{FA2C607A-7339-43B5-84A1-C349B763BF44}"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ontent Placeholder 6"/>
          <p:cNvSpPr txBox="1"/>
          <p:nvPr/>
        </p:nvSpPr>
        <p:spPr>
          <a:xfrm>
            <a:off x="770040" y="1049040"/>
            <a:ext cx="10209960" cy="4350960"/>
          </a:xfrm>
          <a:prstGeom prst="rect">
            <a:avLst/>
          </a:prstGeom>
          <a:noFill/>
          <a:ln w="0">
            <a:noFill/>
          </a:ln>
        </p:spPr>
        <p:txBody>
          <a:bodyPr anchor="t">
            <a:noAutofit/>
          </a:bodyPr>
          <a:p>
            <a:pPr>
              <a:lnSpc>
                <a:spcPct val="90000"/>
              </a:lnSpc>
              <a:spcBef>
                <a:spcPts val="1417"/>
              </a:spcBef>
              <a:buNone/>
            </a:pPr>
            <a:r>
              <a:rPr b="0" lang="en-US" sz="1300" spc="-1" strike="noStrike">
                <a:solidFill>
                  <a:srgbClr val="292929"/>
                </a:solidFill>
                <a:latin typeface="Abadi"/>
                <a:ea typeface="PingFang SC"/>
              </a:rPr>
              <a:t>Performed SQL queries to gather information about the dataset. Us</a:t>
            </a:r>
            <a:r>
              <a:rPr b="0" lang="en-US" sz="1300" spc="-1" strike="noStrike">
                <a:solidFill>
                  <a:srgbClr val="292929"/>
                </a:solidFill>
                <a:latin typeface="Abadi"/>
              </a:rPr>
              <a:t>ing SQL queries to get the answers in the dataset : </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Display the names of the unique launch sites in the space mission</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Display 5 records where launch sites begin with the string 'CCA'</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Display the total payload mass carried by boosters launched by NASA (CRS)</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Display average payload mass carried by booster version F9 v1.1</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List the date when the first successful landing outcome in ground pad was acheived.</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List the names of the boosters which have success in drone ship and have payload mass greater than 4000 but less than 6000</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List the total number of successful and failure mission outcomes</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List the names of the booster_versions which have carried the maximum payload mass. Use a subquery</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List the failed landing_outcomes in drone ship, their booster versions, and launch site names for in year 2015</a:t>
            </a: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Rank the count of landing outcomes (such as Failure (drone ship) or Success (ground pad)) between the date 2010-06-04 and 2017-03-20, in descending order</a:t>
            </a:r>
            <a:endParaRPr b="0" lang="en-US" sz="1300" spc="-1" strike="noStrike">
              <a:solidFill>
                <a:srgbClr val="000000"/>
              </a:solidFill>
              <a:latin typeface="Calibri"/>
            </a:endParaRPr>
          </a:p>
          <a:p>
            <a:pPr>
              <a:lnSpc>
                <a:spcPct val="90000"/>
              </a:lnSpc>
              <a:spcBef>
                <a:spcPts val="1417"/>
              </a:spcBef>
              <a:buNone/>
            </a:pP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https://github.com/alvissze/IBM-project/blob/main/SQL.ipynb</a:t>
            </a:r>
            <a:endParaRPr b="0" lang="en-US" sz="1300" spc="-1" strike="noStrike">
              <a:solidFill>
                <a:srgbClr val="000000"/>
              </a:solidFill>
              <a:latin typeface="Calibri"/>
            </a:endParaRPr>
          </a:p>
          <a:p>
            <a:pPr>
              <a:lnSpc>
                <a:spcPct val="90000"/>
              </a:lnSpc>
              <a:spcBef>
                <a:spcPts val="1417"/>
              </a:spcBef>
              <a:buNone/>
            </a:pPr>
            <a:endParaRPr b="0" lang="en-US" sz="1300" spc="-1" strike="noStrike">
              <a:solidFill>
                <a:srgbClr val="000000"/>
              </a:solidFill>
              <a:latin typeface="Calibri"/>
            </a:endParaRPr>
          </a:p>
          <a:p>
            <a:pPr>
              <a:lnSpc>
                <a:spcPct val="90000"/>
              </a:lnSpc>
              <a:spcBef>
                <a:spcPts val="1417"/>
              </a:spcBef>
              <a:buNone/>
            </a:pPr>
            <a:endParaRPr b="0" lang="en-US" sz="1300" spc="-1" strike="noStrike">
              <a:solidFill>
                <a:srgbClr val="000000"/>
              </a:solidFill>
              <a:latin typeface="Calibri"/>
            </a:endParaRPr>
          </a:p>
          <a:p>
            <a:pPr>
              <a:lnSpc>
                <a:spcPct val="90000"/>
              </a:lnSpc>
              <a:spcBef>
                <a:spcPts val="1417"/>
              </a:spcBef>
              <a:buNone/>
            </a:pPr>
            <a:endParaRPr b="0" lang="en-US" sz="1300" spc="-1" strike="noStrike">
              <a:solidFill>
                <a:srgbClr val="000000"/>
              </a:solidFill>
              <a:latin typeface="Calibri"/>
            </a:endParaRPr>
          </a:p>
          <a:p>
            <a:pPr>
              <a:lnSpc>
                <a:spcPct val="90000"/>
              </a:lnSpc>
              <a:spcBef>
                <a:spcPts val="1417"/>
              </a:spcBef>
              <a:buNone/>
            </a:pPr>
            <a:r>
              <a:rPr b="0" lang="en-US" sz="1300" spc="-1" strike="noStrike">
                <a:solidFill>
                  <a:srgbClr val="292929"/>
                </a:solidFill>
                <a:latin typeface="Abadi"/>
              </a:rPr>
              <a:t> </a:t>
            </a:r>
            <a:endParaRPr b="0" lang="en-US" sz="1300" spc="-1" strike="noStrike">
              <a:solidFill>
                <a:srgbClr val="000000"/>
              </a:solidFill>
              <a:latin typeface="Calibri"/>
            </a:endParaRPr>
          </a:p>
          <a:p>
            <a:pPr>
              <a:lnSpc>
                <a:spcPct val="100000"/>
              </a:lnSpc>
              <a:buNone/>
            </a:pPr>
            <a:endParaRPr b="0" lang="en-US" sz="1300" spc="-1" strike="noStrike">
              <a:solidFill>
                <a:srgbClr val="000000"/>
              </a:solidFill>
              <a:latin typeface="Calibri"/>
            </a:endParaRPr>
          </a:p>
        </p:txBody>
      </p:sp>
      <p:sp>
        <p:nvSpPr>
          <p:cNvPr id="238" name="Titl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HK" sz="4000" spc="-1" strike="noStrike">
              <a:latin typeface="Arial"/>
            </a:endParaRPr>
          </a:p>
        </p:txBody>
      </p:sp>
      <p:sp>
        <p:nvSpPr>
          <p:cNvPr id="2" name="PlaceHolder 1"/>
          <p:cNvSpPr>
            <a:spLocks noGrp="1"/>
          </p:cNvSpPr>
          <p:nvPr>
            <p:ph type="sldNum" idx="2"/>
          </p:nvPr>
        </p:nvSpPr>
        <p:spPr/>
        <p:txBody>
          <a:bodyPr/>
          <a:p>
            <a:fld id="{52261577-E364-451D-80EA-C77817825582}"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9" name="PlaceHolder 1"/>
          <p:cNvSpPr>
            <a:spLocks noGrp="1"/>
          </p:cNvSpPr>
          <p:nvPr>
            <p:ph/>
          </p:nvPr>
        </p:nvSpPr>
        <p:spPr>
          <a:xfrm>
            <a:off x="838080" y="1409040"/>
            <a:ext cx="10501920" cy="4710960"/>
          </a:xfrm>
          <a:prstGeom prst="rect">
            <a:avLst/>
          </a:prstGeom>
          <a:noFill/>
          <a:ln w="0">
            <a:noFill/>
          </a:ln>
        </p:spPr>
        <p:txBody>
          <a:bodyPr lIns="90000" rIns="90000" tIns="45000" bIns="45000" anchor="t">
            <a:normAutofit fontScale="71000"/>
          </a:bodyPr>
          <a:p>
            <a:pPr>
              <a:lnSpc>
                <a:spcPct val="100000"/>
              </a:lnSpc>
              <a:spcBef>
                <a:spcPts val="1400"/>
              </a:spcBef>
              <a:buNone/>
            </a:pPr>
            <a:r>
              <a:rPr b="0" lang="en-US" sz="2200" spc="-1" strike="noStrike">
                <a:solidFill>
                  <a:srgbClr val="292929"/>
                </a:solidFill>
                <a:latin typeface="Abadi"/>
              </a:rPr>
              <a:t>Summarize what map objects such as markers, circles, lines, etc. you created and added to a folium map</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Explain why you added those objects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mark all launch sites on a map, mark the success/failed launches for each site on the map and calculate the distances between a launch site to its proximities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To visualize the Launch Data into an interactive map. We used the Latitude and Longitude Coordinates at each launch site and added a Circle Marker around each launch site with a label of the name of the launch site.</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classify the dataframe launch_outcomes(failures, successes) to classes  0 and 1 with Green and Red markers on the map using MarkerCluster()</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Example of some trends in which the Launch Site is situated in.</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t>
            </a:r>
            <a:r>
              <a:rPr b="0" lang="en-US" sz="2200" spc="-1" strike="noStrike">
                <a:solidFill>
                  <a:srgbClr val="292929"/>
                </a:solidFill>
                <a:latin typeface="Abadi"/>
              </a:rPr>
              <a:t>Are launch sites in close proximity to railways? No</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t>
            </a:r>
            <a:r>
              <a:rPr b="0" lang="en-US" sz="2200" spc="-1" strike="noStrike">
                <a:solidFill>
                  <a:srgbClr val="292929"/>
                </a:solidFill>
                <a:latin typeface="Abadi"/>
              </a:rPr>
              <a:t>Are launch sites in close proximity to highways? No</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t>
            </a:r>
            <a:r>
              <a:rPr b="0" lang="en-US" sz="2200" spc="-1" strike="noStrike">
                <a:solidFill>
                  <a:srgbClr val="292929"/>
                </a:solidFill>
                <a:latin typeface="Abadi"/>
              </a:rPr>
              <a:t>Are launch sites in close proximity to coastline? Yes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t>
            </a:r>
            <a:r>
              <a:rPr b="0" lang="en-US" sz="2200" spc="-1" strike="noStrike">
                <a:solidFill>
                  <a:srgbClr val="292929"/>
                </a:solidFill>
                <a:latin typeface="Abadi"/>
              </a:rPr>
              <a:t>Do launch sites keep certain distance away from cities? Yes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https://github.com/alvissze/IBM-project/blob/main/lab_jupyter_launch_site_location.ipynb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4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HK" sz="4000" spc="-1" strike="noStrike">
              <a:latin typeface="Arial"/>
            </a:endParaRPr>
          </a:p>
        </p:txBody>
      </p:sp>
      <p:sp>
        <p:nvSpPr>
          <p:cNvPr id="3" name="PlaceHolder 2"/>
          <p:cNvSpPr>
            <a:spLocks noGrp="1"/>
          </p:cNvSpPr>
          <p:nvPr>
            <p:ph type="sldNum" idx="2"/>
          </p:nvPr>
        </p:nvSpPr>
        <p:spPr/>
        <p:txBody>
          <a:bodyPr/>
          <a:p>
            <a:fld id="{69585842-67A9-44FB-8E6F-FEB9F1A59990}"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1"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Summarize what plots/graphs and interactions you have added to a dashboard</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built an interactive dashboard using Plotly dash</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plotted pie charts showing the total launches by a certain sites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We plotted scatter graph showing the relationship between Outcome and Payload Mass (Kg) for the different booster version.</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https://github.com/alvissze/IBM-project/blob/main/spacex_dash_app.py</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4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HK" sz="4000" spc="-1" strike="noStrike">
              <a:latin typeface="Arial"/>
            </a:endParaRPr>
          </a:p>
        </p:txBody>
      </p:sp>
      <p:sp>
        <p:nvSpPr>
          <p:cNvPr id="3" name="PlaceHolder 2"/>
          <p:cNvSpPr>
            <a:spLocks noGrp="1"/>
          </p:cNvSpPr>
          <p:nvPr>
            <p:ph type="sldNum" idx="2"/>
          </p:nvPr>
        </p:nvSpPr>
        <p:spPr/>
        <p:txBody>
          <a:bodyPr/>
          <a:p>
            <a:fld id="{40746AD7-E5DB-4CC2-84C5-EE41D1118FFA}"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load the data using pandas and numpy, transform the data, split the data into training and testing data sets.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Set out the parameters and algorithms using GridSearchCV.</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Check the accuracy for each model and plot confusion matrix. The model with the best accuracy score wins the best performing model.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https://github.com/alvissze/IBM-project/blob/main/SpaceX_Machine%20Learning%20Prediction_Part_5.ipynb</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24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HK" sz="4000" spc="-1" strike="noStrike">
              <a:latin typeface="Arial"/>
            </a:endParaRPr>
          </a:p>
        </p:txBody>
      </p:sp>
      <p:sp>
        <p:nvSpPr>
          <p:cNvPr id="3" name="PlaceHolder 2"/>
          <p:cNvSpPr>
            <a:spLocks noGrp="1"/>
          </p:cNvSpPr>
          <p:nvPr>
            <p:ph type="sldNum" idx="2"/>
          </p:nvPr>
        </p:nvSpPr>
        <p:spPr/>
        <p:txBody>
          <a:bodyPr/>
          <a:p>
            <a:fld id="{141FBD09-2D72-474A-A7C6-C09DEB24E024}"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5"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en-HK"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en-HK"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en-HK" sz="2200" spc="-1" strike="noStrike">
              <a:latin typeface="Arial"/>
            </a:endParaRPr>
          </a:p>
          <a:p>
            <a:pPr>
              <a:lnSpc>
                <a:spcPct val="90000"/>
              </a:lnSpc>
              <a:spcBef>
                <a:spcPts val="499"/>
              </a:spcBef>
              <a:buNone/>
            </a:pPr>
            <a:endParaRPr b="0" lang="en-HK" sz="1800" spc="-1" strike="noStrike">
              <a:latin typeface="Arial"/>
            </a:endParaRPr>
          </a:p>
          <a:p>
            <a:pPr marL="457200">
              <a:lnSpc>
                <a:spcPct val="90000"/>
              </a:lnSpc>
              <a:spcBef>
                <a:spcPts val="499"/>
              </a:spcBef>
              <a:buNone/>
              <a:tabLst>
                <a:tab algn="l" pos="0"/>
              </a:tabLst>
            </a:pPr>
            <a:endParaRPr b="0" lang="en-HK" sz="1800" spc="-1" strike="noStrike">
              <a:latin typeface="Arial"/>
            </a:endParaRPr>
          </a:p>
        </p:txBody>
      </p:sp>
      <p:sp>
        <p:nvSpPr>
          <p:cNvPr id="24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HK" sz="4000" spc="-1" strike="noStrike">
              <a:latin typeface="Arial"/>
            </a:endParaRPr>
          </a:p>
        </p:txBody>
      </p:sp>
      <p:sp>
        <p:nvSpPr>
          <p:cNvPr id="2" name="PlaceHolder 1"/>
          <p:cNvSpPr>
            <a:spLocks noGrp="1"/>
          </p:cNvSpPr>
          <p:nvPr>
            <p:ph type="sldNum" idx="2"/>
          </p:nvPr>
        </p:nvSpPr>
        <p:spPr/>
        <p:txBody>
          <a:bodyPr/>
          <a:p>
            <a:fld id="{0C287D62-7183-48A9-B787-096D9376CFAF}"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TextBox 1"/>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2</a:t>
            </a:r>
            <a:endParaRPr b="0" lang="en-HK"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8" name="PlaceHolder 1"/>
          <p:cNvSpPr>
            <a:spLocks noGrp="1"/>
          </p:cNvSpPr>
          <p:nvPr>
            <p:ph/>
          </p:nvPr>
        </p:nvSpPr>
        <p:spPr>
          <a:xfrm>
            <a:off x="360000" y="4108680"/>
            <a:ext cx="9720000" cy="751320"/>
          </a:xfrm>
          <a:prstGeom prst="rect">
            <a:avLst/>
          </a:prstGeom>
          <a:noFill/>
          <a:ln w="0">
            <a:noFill/>
          </a:ln>
        </p:spPr>
        <p:txBody>
          <a:bodyPr lIns="90000" rIns="90000" tIns="45000" bIns="45000" anchor="t">
            <a:normAutofit fontScale="86000"/>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According to the plot, the larger flight number at the launch site, the greater success rate. </a:t>
            </a:r>
            <a:endParaRPr b="0" lang="en-US" sz="2800" spc="-1" strike="noStrike">
              <a:solidFill>
                <a:srgbClr val="000000"/>
              </a:solidFill>
              <a:latin typeface="Calibri"/>
            </a:endParaRPr>
          </a:p>
        </p:txBody>
      </p:sp>
      <p:sp>
        <p:nvSpPr>
          <p:cNvPr id="24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HK" sz="4000" spc="-1" strike="noStrike">
              <a:latin typeface="Arial"/>
            </a:endParaRPr>
          </a:p>
        </p:txBody>
      </p:sp>
      <p:pic>
        <p:nvPicPr>
          <p:cNvPr id="250" name="" descr=""/>
          <p:cNvPicPr/>
          <p:nvPr/>
        </p:nvPicPr>
        <p:blipFill>
          <a:blip r:embed="rId2"/>
          <a:stretch/>
        </p:blipFill>
        <p:spPr>
          <a:xfrm>
            <a:off x="289440" y="1440000"/>
            <a:ext cx="11770560" cy="2340000"/>
          </a:xfrm>
          <a:prstGeom prst="rect">
            <a:avLst/>
          </a:prstGeom>
          <a:ln w="0">
            <a:noFill/>
          </a:ln>
        </p:spPr>
      </p:pic>
      <p:sp>
        <p:nvSpPr>
          <p:cNvPr id="3" name="PlaceHolder 2"/>
          <p:cNvSpPr>
            <a:spLocks noGrp="1"/>
          </p:cNvSpPr>
          <p:nvPr>
            <p:ph type="sldNum" idx="2"/>
          </p:nvPr>
        </p:nvSpPr>
        <p:spPr/>
        <p:txBody>
          <a:bodyPr/>
          <a:p>
            <a:fld id="{2C63596F-BEBB-4D2A-BDB8-C0048B543693}"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1" name="PlaceHolder 1"/>
          <p:cNvSpPr>
            <a:spLocks noGrp="1"/>
          </p:cNvSpPr>
          <p:nvPr>
            <p:ph/>
          </p:nvPr>
        </p:nvSpPr>
        <p:spPr>
          <a:xfrm>
            <a:off x="540000" y="3780000"/>
            <a:ext cx="10260000" cy="900000"/>
          </a:xfrm>
          <a:prstGeom prst="rect">
            <a:avLst/>
          </a:prstGeom>
          <a:noFill/>
          <a:ln w="0">
            <a:noFill/>
          </a:ln>
        </p:spPr>
        <p:txBody>
          <a:bodyPr lIns="90000" rIns="90000" tIns="45000" bIns="45000" anchor="t">
            <a:normAutofit fontScale="70000"/>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The greater the payload mass for Launch Site CCAFS SLC 40, the higher the success rate for the rocket. For the VAFB-SLC launch site there are no rockets launched for heavy payload mass(greater than 10000)</a:t>
            </a:r>
            <a:endParaRPr b="0" lang="en-US" sz="2800" spc="-1" strike="noStrike">
              <a:solidFill>
                <a:srgbClr val="000000"/>
              </a:solidFill>
              <a:latin typeface="Calibri"/>
            </a:endParaRPr>
          </a:p>
        </p:txBody>
      </p:sp>
      <p:sp>
        <p:nvSpPr>
          <p:cNvPr id="25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Launch Site</a:t>
            </a:r>
            <a:endParaRPr b="0" lang="en-HK" sz="4000" spc="-1" strike="noStrike">
              <a:latin typeface="Arial"/>
            </a:endParaRPr>
          </a:p>
        </p:txBody>
      </p:sp>
      <p:pic>
        <p:nvPicPr>
          <p:cNvPr id="253" name="" descr=""/>
          <p:cNvPicPr/>
          <p:nvPr/>
        </p:nvPicPr>
        <p:blipFill>
          <a:blip r:embed="rId2"/>
          <a:stretch/>
        </p:blipFill>
        <p:spPr>
          <a:xfrm>
            <a:off x="540000" y="1458720"/>
            <a:ext cx="10919880" cy="2141280"/>
          </a:xfrm>
          <a:prstGeom prst="rect">
            <a:avLst/>
          </a:prstGeom>
          <a:ln w="0">
            <a:noFill/>
          </a:ln>
        </p:spPr>
      </p:pic>
      <p:sp>
        <p:nvSpPr>
          <p:cNvPr id="3" name="PlaceHolder 2"/>
          <p:cNvSpPr>
            <a:spLocks noGrp="1"/>
          </p:cNvSpPr>
          <p:nvPr>
            <p:ph type="sldNum" idx="2"/>
          </p:nvPr>
        </p:nvSpPr>
        <p:spPr/>
        <p:txBody>
          <a:bodyPr/>
          <a:p>
            <a:fld id="{AF85D100-C225-46C6-A7B0-430B9441BC82}"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2F70AA11-0681-4813-A504-E4B425F25C65}" type="slidenum">
              <a:rPr b="0" lang="en-US" sz="1600" spc="-1" strike="noStrike">
                <a:solidFill>
                  <a:srgbClr val="1c7ddb"/>
                </a:solidFill>
                <a:latin typeface="Abadi"/>
              </a:rPr>
              <a:t>&lt;number&gt;</a:t>
            </a:fld>
            <a:endParaRPr b="0" lang="en-HK"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HK"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HK"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HK"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HK"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HK"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HK"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HK"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4" name="PlaceHolder 1"/>
          <p:cNvSpPr>
            <a:spLocks noGrp="1"/>
          </p:cNvSpPr>
          <p:nvPr>
            <p:ph/>
          </p:nvPr>
        </p:nvSpPr>
        <p:spPr>
          <a:xfrm>
            <a:off x="770040" y="1440000"/>
            <a:ext cx="3931920" cy="381132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ea typeface="PingFang SC"/>
              </a:rPr>
              <a:t>From the plot, Orbit </a:t>
            </a:r>
            <a:r>
              <a:rPr b="0" lang="en-US" sz="2200" spc="-1" strike="noStrike">
                <a:solidFill>
                  <a:srgbClr val="292929"/>
                </a:solidFill>
                <a:latin typeface="Abadi"/>
              </a:rPr>
              <a:t>ES-L1 GEO,HEO,SSO, has the best Success Rate</a:t>
            </a:r>
            <a:endParaRPr b="0" lang="en-US" sz="2200" spc="-1" strike="noStrike">
              <a:solidFill>
                <a:srgbClr val="000000"/>
              </a:solidFill>
              <a:latin typeface="Calibri"/>
            </a:endParaRPr>
          </a:p>
        </p:txBody>
      </p:sp>
      <p:sp>
        <p:nvSpPr>
          <p:cNvPr id="25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Success Rate vs. Orbit Type</a:t>
            </a:r>
            <a:endParaRPr b="0" lang="en-HK" sz="4000" spc="-1" strike="noStrike">
              <a:latin typeface="Arial"/>
            </a:endParaRPr>
          </a:p>
        </p:txBody>
      </p:sp>
      <p:pic>
        <p:nvPicPr>
          <p:cNvPr id="256" name="" descr=""/>
          <p:cNvPicPr/>
          <p:nvPr/>
        </p:nvPicPr>
        <p:blipFill>
          <a:blip r:embed="rId2"/>
          <a:stretch/>
        </p:blipFill>
        <p:spPr>
          <a:xfrm>
            <a:off x="2880000" y="2490120"/>
            <a:ext cx="7200000" cy="4043520"/>
          </a:xfrm>
          <a:prstGeom prst="rect">
            <a:avLst/>
          </a:prstGeom>
          <a:ln w="0">
            <a:noFill/>
          </a:ln>
        </p:spPr>
      </p:pic>
      <p:sp>
        <p:nvSpPr>
          <p:cNvPr id="3" name="PlaceHolder 2"/>
          <p:cNvSpPr>
            <a:spLocks noGrp="1"/>
          </p:cNvSpPr>
          <p:nvPr>
            <p:ph type="sldNum" idx="2"/>
          </p:nvPr>
        </p:nvSpPr>
        <p:spPr/>
        <p:txBody>
          <a:bodyPr/>
          <a:p>
            <a:fld id="{5DA40037-A174-4CD7-9F41-315D65DD645D}"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7" name="PlaceHolder 1"/>
          <p:cNvSpPr>
            <a:spLocks noGrp="1"/>
          </p:cNvSpPr>
          <p:nvPr>
            <p:ph/>
          </p:nvPr>
        </p:nvSpPr>
        <p:spPr>
          <a:xfrm>
            <a:off x="900000" y="3960000"/>
            <a:ext cx="7200000" cy="165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From the plot, it shows that in the LEO orbit, success rate is related to the number of flights. In the GTO orbit, there is no relationship between the flight number and the orbit type. </a:t>
            </a:r>
            <a:endParaRPr b="0" lang="en-US" sz="2200" spc="-1" strike="noStrike">
              <a:solidFill>
                <a:srgbClr val="000000"/>
              </a:solidFill>
              <a:latin typeface="Calibri"/>
            </a:endParaRPr>
          </a:p>
        </p:txBody>
      </p:sp>
      <p:sp>
        <p:nvSpPr>
          <p:cNvPr id="25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HK" sz="4000" spc="-1" strike="noStrike">
              <a:latin typeface="Arial"/>
            </a:endParaRPr>
          </a:p>
        </p:txBody>
      </p:sp>
      <p:pic>
        <p:nvPicPr>
          <p:cNvPr id="259" name="" descr=""/>
          <p:cNvPicPr/>
          <p:nvPr/>
        </p:nvPicPr>
        <p:blipFill>
          <a:blip r:embed="rId2"/>
          <a:stretch/>
        </p:blipFill>
        <p:spPr>
          <a:xfrm>
            <a:off x="361080" y="1440000"/>
            <a:ext cx="11158920" cy="2129040"/>
          </a:xfrm>
          <a:prstGeom prst="rect">
            <a:avLst/>
          </a:prstGeom>
          <a:ln w="0">
            <a:noFill/>
          </a:ln>
        </p:spPr>
      </p:pic>
      <p:sp>
        <p:nvSpPr>
          <p:cNvPr id="3" name="PlaceHolder 2"/>
          <p:cNvSpPr>
            <a:spLocks noGrp="1"/>
          </p:cNvSpPr>
          <p:nvPr>
            <p:ph type="sldNum" idx="2"/>
          </p:nvPr>
        </p:nvSpPr>
        <p:spPr/>
        <p:txBody>
          <a:bodyPr/>
          <a:p>
            <a:fld id="{FB4A1F71-8FEF-44CD-88AB-03DC40E77EBF}"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0" name="PlaceHolder 1"/>
          <p:cNvSpPr>
            <a:spLocks noGrp="1"/>
          </p:cNvSpPr>
          <p:nvPr>
            <p:ph/>
          </p:nvPr>
        </p:nvSpPr>
        <p:spPr>
          <a:xfrm>
            <a:off x="720000" y="4288680"/>
            <a:ext cx="3931920" cy="381132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can observe that with heavy payloads, the successful landing are more for PO, LEO and ISS orbits.</a:t>
            </a:r>
            <a:endParaRPr b="0" lang="en-US" sz="2200" spc="-1" strike="noStrike">
              <a:solidFill>
                <a:srgbClr val="000000"/>
              </a:solidFill>
              <a:latin typeface="Calibri"/>
            </a:endParaRPr>
          </a:p>
        </p:txBody>
      </p:sp>
      <p:sp>
        <p:nvSpPr>
          <p:cNvPr id="26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HK" sz="4000" spc="-1" strike="noStrike">
              <a:latin typeface="Arial"/>
            </a:endParaRPr>
          </a:p>
        </p:txBody>
      </p:sp>
      <p:pic>
        <p:nvPicPr>
          <p:cNvPr id="262" name="" descr=""/>
          <p:cNvPicPr/>
          <p:nvPr/>
        </p:nvPicPr>
        <p:blipFill>
          <a:blip r:embed="rId2"/>
          <a:stretch/>
        </p:blipFill>
        <p:spPr>
          <a:xfrm>
            <a:off x="720000" y="1391040"/>
            <a:ext cx="10686240" cy="2208960"/>
          </a:xfrm>
          <a:prstGeom prst="rect">
            <a:avLst/>
          </a:prstGeom>
          <a:ln w="0">
            <a:noFill/>
          </a:ln>
        </p:spPr>
      </p:pic>
      <p:sp>
        <p:nvSpPr>
          <p:cNvPr id="3" name="PlaceHolder 2"/>
          <p:cNvSpPr>
            <a:spLocks noGrp="1"/>
          </p:cNvSpPr>
          <p:nvPr>
            <p:ph type="sldNum" idx="2"/>
          </p:nvPr>
        </p:nvSpPr>
        <p:spPr/>
        <p:txBody>
          <a:bodyPr/>
          <a:p>
            <a:fld id="{D87AD197-BC05-478B-A08A-E82345B3BDE4}"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3" name="PlaceHolder 1"/>
          <p:cNvSpPr>
            <a:spLocks noGrp="1"/>
          </p:cNvSpPr>
          <p:nvPr>
            <p:ph/>
          </p:nvPr>
        </p:nvSpPr>
        <p:spPr>
          <a:xfrm>
            <a:off x="770040" y="20696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From the line chart, we can observe that the launch success rate keep raising from 2013 till 2020. </a:t>
            </a:r>
            <a:endParaRPr b="0" lang="en-US" sz="2200" spc="-1" strike="noStrike">
              <a:solidFill>
                <a:srgbClr val="000000"/>
              </a:solidFill>
              <a:latin typeface="Calibri"/>
            </a:endParaRPr>
          </a:p>
        </p:txBody>
      </p:sp>
      <p:sp>
        <p:nvSpPr>
          <p:cNvPr id="26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Success Yearly Trend</a:t>
            </a:r>
            <a:endParaRPr b="0" lang="en-HK" sz="4000" spc="-1" strike="noStrike">
              <a:latin typeface="Arial"/>
            </a:endParaRPr>
          </a:p>
        </p:txBody>
      </p:sp>
      <p:pic>
        <p:nvPicPr>
          <p:cNvPr id="265" name="" descr=""/>
          <p:cNvPicPr/>
          <p:nvPr/>
        </p:nvPicPr>
        <p:blipFill>
          <a:blip r:embed="rId2"/>
          <a:stretch/>
        </p:blipFill>
        <p:spPr>
          <a:xfrm>
            <a:off x="5025600" y="1505520"/>
            <a:ext cx="7104240" cy="3714480"/>
          </a:xfrm>
          <a:prstGeom prst="rect">
            <a:avLst/>
          </a:prstGeom>
          <a:ln w="0">
            <a:noFill/>
          </a:ln>
        </p:spPr>
      </p:pic>
      <p:sp>
        <p:nvSpPr>
          <p:cNvPr id="3" name="PlaceHolder 2"/>
          <p:cNvSpPr>
            <a:spLocks noGrp="1"/>
          </p:cNvSpPr>
          <p:nvPr>
            <p:ph type="sldNum" idx="2"/>
          </p:nvPr>
        </p:nvSpPr>
        <p:spPr/>
        <p:txBody>
          <a:bodyPr/>
          <a:p>
            <a:fld id="{5B6EB2A8-6CC0-4875-8C51-38792A8FA20C}"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6" name="PlaceHolder 1"/>
          <p:cNvSpPr>
            <a:spLocks noGrp="1"/>
          </p:cNvSpPr>
          <p:nvPr>
            <p:ph/>
          </p:nvPr>
        </p:nvSpPr>
        <p:spPr>
          <a:xfrm>
            <a:off x="770040" y="1825560"/>
            <a:ext cx="408996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From the query, we can find the the names of the unique launch sites.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There are four launch site,s KAC LC-39A, CCAFS LC-40, CCAFS SLC-40 and VAFB SLC-4E.</a:t>
            </a:r>
            <a:endParaRPr b="0" lang="en-US" sz="2200" spc="-1" strike="noStrike">
              <a:solidFill>
                <a:srgbClr val="000000"/>
              </a:solidFill>
              <a:latin typeface="Calibri"/>
            </a:endParaRPr>
          </a:p>
        </p:txBody>
      </p:sp>
      <p:sp>
        <p:nvSpPr>
          <p:cNvPr id="26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 Names</a:t>
            </a:r>
            <a:endParaRPr b="0" lang="en-HK" sz="4000" spc="-1" strike="noStrike">
              <a:latin typeface="Arial"/>
            </a:endParaRPr>
          </a:p>
        </p:txBody>
      </p:sp>
      <p:pic>
        <p:nvPicPr>
          <p:cNvPr id="268" name="" descr=""/>
          <p:cNvPicPr/>
          <p:nvPr/>
        </p:nvPicPr>
        <p:blipFill>
          <a:blip r:embed="rId2"/>
          <a:stretch/>
        </p:blipFill>
        <p:spPr>
          <a:xfrm>
            <a:off x="5040000" y="2449080"/>
            <a:ext cx="5760000" cy="3670920"/>
          </a:xfrm>
          <a:prstGeom prst="rect">
            <a:avLst/>
          </a:prstGeom>
          <a:ln w="0">
            <a:noFill/>
          </a:ln>
        </p:spPr>
      </p:pic>
      <p:sp>
        <p:nvSpPr>
          <p:cNvPr id="3" name="PlaceHolder 2"/>
          <p:cNvSpPr>
            <a:spLocks noGrp="1"/>
          </p:cNvSpPr>
          <p:nvPr>
            <p:ph type="sldNum" idx="2"/>
          </p:nvPr>
        </p:nvSpPr>
        <p:spPr/>
        <p:txBody>
          <a:bodyPr/>
          <a:p>
            <a:fld id="{7D16E430-DE30-45AB-A624-3B69AACBCAC8}"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PlaceHolder 1"/>
          <p:cNvSpPr>
            <a:spLocks noGrp="1"/>
          </p:cNvSpPr>
          <p:nvPr>
            <p:ph/>
          </p:nvPr>
        </p:nvSpPr>
        <p:spPr>
          <a:xfrm>
            <a:off x="770040" y="1440000"/>
            <a:ext cx="9745200" cy="1080000"/>
          </a:xfrm>
          <a:prstGeom prst="rect">
            <a:avLst/>
          </a:prstGeom>
          <a:noFill/>
          <a:ln w="0">
            <a:noFill/>
          </a:ln>
        </p:spPr>
        <p:txBody>
          <a:bodyPr lIns="90000" rIns="90000" tIns="45000" bIns="45000" anchor="t">
            <a:normAutofit fontScale="98000"/>
          </a:bodyPr>
          <a:p>
            <a:pPr>
              <a:lnSpc>
                <a:spcPct val="100000"/>
              </a:lnSpc>
              <a:spcBef>
                <a:spcPts val="1400"/>
              </a:spcBef>
              <a:buNone/>
            </a:pPr>
            <a:r>
              <a:rPr b="0" lang="en-US" sz="2200" spc="-1" strike="noStrike">
                <a:solidFill>
                  <a:srgbClr val="292929"/>
                </a:solidFill>
                <a:latin typeface="Abadi"/>
              </a:rPr>
              <a:t>From the query result, we can find information about the launch sites begin with `CCA`. For example, date of launch, payload, orbit, customer, the outcome of mission, landing outcome and etc.</a:t>
            </a:r>
            <a:endParaRPr b="0" lang="en-US" sz="2200" spc="-1" strike="noStrike">
              <a:solidFill>
                <a:srgbClr val="000000"/>
              </a:solidFill>
              <a:latin typeface="Calibri"/>
            </a:endParaRPr>
          </a:p>
        </p:txBody>
      </p:sp>
      <p:sp>
        <p:nvSpPr>
          <p:cNvPr id="27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HK" sz="4000" spc="-1" strike="noStrike">
              <a:latin typeface="Arial"/>
            </a:endParaRPr>
          </a:p>
        </p:txBody>
      </p:sp>
      <p:pic>
        <p:nvPicPr>
          <p:cNvPr id="271" name="" descr=""/>
          <p:cNvPicPr/>
          <p:nvPr/>
        </p:nvPicPr>
        <p:blipFill>
          <a:blip r:embed="rId2"/>
          <a:stretch/>
        </p:blipFill>
        <p:spPr>
          <a:xfrm>
            <a:off x="3750480" y="2713680"/>
            <a:ext cx="7049520" cy="4106880"/>
          </a:xfrm>
          <a:prstGeom prst="rect">
            <a:avLst/>
          </a:prstGeom>
          <a:ln w="0">
            <a:noFill/>
          </a:ln>
        </p:spPr>
      </p:pic>
      <p:sp>
        <p:nvSpPr>
          <p:cNvPr id="3" name="PlaceHolder 2"/>
          <p:cNvSpPr>
            <a:spLocks noGrp="1"/>
          </p:cNvSpPr>
          <p:nvPr>
            <p:ph type="sldNum" idx="2"/>
          </p:nvPr>
        </p:nvSpPr>
        <p:spPr/>
        <p:txBody>
          <a:bodyPr/>
          <a:p>
            <a:fld id="{61BC8C9F-6212-40C2-9287-EE53FBFA2296}"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2"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After calculation, the total payload carried by boosters from NASA is 45,596. </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7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HK" sz="4000" spc="-1" strike="noStrike">
              <a:latin typeface="Arial"/>
            </a:endParaRPr>
          </a:p>
        </p:txBody>
      </p:sp>
      <p:pic>
        <p:nvPicPr>
          <p:cNvPr id="274" name="" descr=""/>
          <p:cNvPicPr/>
          <p:nvPr/>
        </p:nvPicPr>
        <p:blipFill>
          <a:blip r:embed="rId2"/>
          <a:stretch/>
        </p:blipFill>
        <p:spPr>
          <a:xfrm>
            <a:off x="2340000" y="2700000"/>
            <a:ext cx="8048880" cy="3420000"/>
          </a:xfrm>
          <a:prstGeom prst="rect">
            <a:avLst/>
          </a:prstGeom>
          <a:ln w="0">
            <a:noFill/>
          </a:ln>
        </p:spPr>
      </p:pic>
      <p:sp>
        <p:nvSpPr>
          <p:cNvPr id="3" name="PlaceHolder 2"/>
          <p:cNvSpPr>
            <a:spLocks noGrp="1"/>
          </p:cNvSpPr>
          <p:nvPr>
            <p:ph type="sldNum" idx="2"/>
          </p:nvPr>
        </p:nvSpPr>
        <p:spPr/>
        <p:txBody>
          <a:bodyPr/>
          <a:p>
            <a:fld id="{DB32419F-1E76-4F9E-A468-62B1D6BEE24B}"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5"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After calculation, the average payload mass carried by booster version F9 v1.1 is 2,928.4. </a:t>
            </a:r>
            <a:endParaRPr b="0" lang="en-US" sz="2200" spc="-1" strike="noStrike">
              <a:solidFill>
                <a:srgbClr val="000000"/>
              </a:solidFill>
              <a:latin typeface="Calibri"/>
            </a:endParaRPr>
          </a:p>
        </p:txBody>
      </p:sp>
      <p:sp>
        <p:nvSpPr>
          <p:cNvPr id="27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Average Payload Mass by F9 v1.1</a:t>
            </a:r>
            <a:endParaRPr b="0" lang="en-HK" sz="4000" spc="-1" strike="noStrike">
              <a:latin typeface="Arial"/>
            </a:endParaRPr>
          </a:p>
        </p:txBody>
      </p:sp>
      <p:pic>
        <p:nvPicPr>
          <p:cNvPr id="277" name="" descr=""/>
          <p:cNvPicPr/>
          <p:nvPr/>
        </p:nvPicPr>
        <p:blipFill>
          <a:blip r:embed="rId2"/>
          <a:stretch/>
        </p:blipFill>
        <p:spPr>
          <a:xfrm>
            <a:off x="3780000" y="3240000"/>
            <a:ext cx="6480000" cy="3296520"/>
          </a:xfrm>
          <a:prstGeom prst="rect">
            <a:avLst/>
          </a:prstGeom>
          <a:ln w="0">
            <a:noFill/>
          </a:ln>
        </p:spPr>
      </p:pic>
      <p:sp>
        <p:nvSpPr>
          <p:cNvPr id="3" name="PlaceHolder 2"/>
          <p:cNvSpPr>
            <a:spLocks noGrp="1"/>
          </p:cNvSpPr>
          <p:nvPr>
            <p:ph type="sldNum" idx="2"/>
          </p:nvPr>
        </p:nvSpPr>
        <p:spPr/>
        <p:txBody>
          <a:bodyPr/>
          <a:p>
            <a:fld id="{04E7A751-A13D-441C-B084-2DD477343C45}"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8"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From the query, we can find the dates of the first successful landing outcome on ground pad is 2015/12/22. </a:t>
            </a:r>
            <a:endParaRPr b="0" lang="en-US" sz="2200" spc="-1" strike="noStrike">
              <a:solidFill>
                <a:srgbClr val="000000"/>
              </a:solidFill>
              <a:latin typeface="Calibri"/>
            </a:endParaRPr>
          </a:p>
        </p:txBody>
      </p:sp>
      <p:sp>
        <p:nvSpPr>
          <p:cNvPr id="2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First Successful Ground Landing Date</a:t>
            </a:r>
            <a:endParaRPr b="0" lang="en-HK" sz="4000" spc="-1" strike="noStrike">
              <a:latin typeface="Arial"/>
            </a:endParaRPr>
          </a:p>
        </p:txBody>
      </p:sp>
      <p:pic>
        <p:nvPicPr>
          <p:cNvPr id="280" name="" descr=""/>
          <p:cNvPicPr/>
          <p:nvPr/>
        </p:nvPicPr>
        <p:blipFill>
          <a:blip r:embed="rId2"/>
          <a:stretch/>
        </p:blipFill>
        <p:spPr>
          <a:xfrm>
            <a:off x="2847240" y="3068280"/>
            <a:ext cx="6872760" cy="3108240"/>
          </a:xfrm>
          <a:prstGeom prst="rect">
            <a:avLst/>
          </a:prstGeom>
          <a:ln w="0">
            <a:noFill/>
          </a:ln>
        </p:spPr>
      </p:pic>
      <p:sp>
        <p:nvSpPr>
          <p:cNvPr id="3" name="PlaceHolder 2"/>
          <p:cNvSpPr>
            <a:spLocks noGrp="1"/>
          </p:cNvSpPr>
          <p:nvPr>
            <p:ph type="sldNum" idx="2"/>
          </p:nvPr>
        </p:nvSpPr>
        <p:spPr/>
        <p:txBody>
          <a:bodyPr/>
          <a:p>
            <a:fld id="{2CFFA853-5E93-4B2B-B8D4-3F53785FF5C2}"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1"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From the query, there are four boosters which have successfully landed on drone ship and had payload mass greater than 4000 but less than 6000. The four boosters are F9 FT B1022, F9 FT B1026, F9 FT B1021.2 and F9 FT B1031.2. </a:t>
            </a:r>
            <a:endParaRPr b="0" lang="en-US" sz="2200" spc="-1" strike="noStrike">
              <a:solidFill>
                <a:srgbClr val="000000"/>
              </a:solidFill>
              <a:latin typeface="Calibri"/>
            </a:endParaRPr>
          </a:p>
        </p:txBody>
      </p:sp>
      <p:sp>
        <p:nvSpPr>
          <p:cNvPr id="2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5000"/>
          </a:bodyPr>
          <a:p>
            <a:pPr>
              <a:lnSpc>
                <a:spcPct val="90000"/>
              </a:lnSpc>
              <a:buNone/>
            </a:pPr>
            <a:r>
              <a:rPr b="0" lang="en-US" sz="4000" spc="-1" strike="noStrike">
                <a:solidFill>
                  <a:srgbClr val="0b49cb"/>
                </a:solidFill>
                <a:latin typeface="Abadi"/>
                <a:ea typeface="IBM Plex Mono SemiBold"/>
              </a:rPr>
              <a:t>Successful Drone Ship Landing with Payload between 4000 and 6000</a:t>
            </a:r>
            <a:endParaRPr b="0" lang="en-HK" sz="4000" spc="-1" strike="noStrike">
              <a:latin typeface="Arial"/>
            </a:endParaRPr>
          </a:p>
        </p:txBody>
      </p:sp>
      <p:pic>
        <p:nvPicPr>
          <p:cNvPr id="283" name="" descr=""/>
          <p:cNvPicPr/>
          <p:nvPr/>
        </p:nvPicPr>
        <p:blipFill>
          <a:blip r:embed="rId2"/>
          <a:stretch/>
        </p:blipFill>
        <p:spPr>
          <a:xfrm>
            <a:off x="2341800" y="3240000"/>
            <a:ext cx="8818200" cy="3420000"/>
          </a:xfrm>
          <a:prstGeom prst="rect">
            <a:avLst/>
          </a:prstGeom>
          <a:ln w="0">
            <a:noFill/>
          </a:ln>
        </p:spPr>
      </p:pic>
      <p:sp>
        <p:nvSpPr>
          <p:cNvPr id="3" name="PlaceHolder 2"/>
          <p:cNvSpPr>
            <a:spLocks noGrp="1"/>
          </p:cNvSpPr>
          <p:nvPr>
            <p:ph type="sldNum" idx="2"/>
          </p:nvPr>
        </p:nvSpPr>
        <p:spPr/>
        <p:txBody>
          <a:bodyPr/>
          <a:p>
            <a:fld id="{554D62DF-7755-4005-9FE3-A0A75C22B5DF}"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3E8CC21C-93F7-4F72-AAD5-816BF33B7A8E}" type="slidenum">
              <a:rPr b="0" lang="en-US" sz="1600" spc="-1" strike="noStrike">
                <a:solidFill>
                  <a:srgbClr val="1c7ddb"/>
                </a:solidFill>
                <a:latin typeface="Abadi"/>
              </a:rPr>
              <a:t>&lt;number&gt;</a:t>
            </a:fld>
            <a:endParaRPr b="0" lang="en-HK" sz="1600" spc="-1" strike="noStrike">
              <a:latin typeface="Times New Roman"/>
            </a:endParaRPr>
          </a:p>
        </p:txBody>
      </p:sp>
      <p:sp>
        <p:nvSpPr>
          <p:cNvPr id="170" name="Content Placeholder 2"/>
          <p:cNvSpPr/>
          <p:nvPr/>
        </p:nvSpPr>
        <p:spPr>
          <a:xfrm>
            <a:off x="959040" y="1440000"/>
            <a:ext cx="8580960" cy="4500000"/>
          </a:xfrm>
          <a:prstGeom prst="rect">
            <a:avLst/>
          </a:prstGeom>
          <a:noFill/>
          <a:ln w="0">
            <a:noFill/>
          </a:ln>
        </p:spPr>
        <p:style>
          <a:lnRef idx="0"/>
          <a:fillRef idx="0"/>
          <a:effectRef idx="0"/>
          <a:fontRef idx="minor"/>
        </p:style>
        <p:txBody>
          <a:bodyPr anchor="t">
            <a:normAutofit fontScale="89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methodologies</a:t>
            </a:r>
            <a:endParaRPr b="0" lang="en-HK"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Data Collection via API and Web Scraping</a:t>
            </a:r>
            <a:endParaRPr b="0" lang="en-HK"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Data Wrangling </a:t>
            </a:r>
            <a:endParaRPr b="0" lang="en-HK"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Exploratory Data Analysis with SQL and Data Visualization</a:t>
            </a:r>
            <a:endParaRPr b="0" lang="en-HK"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Interactive Visual Analytics with Folium</a:t>
            </a:r>
            <a:endParaRPr b="0" lang="en-HK"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Machine Learning Prediction</a:t>
            </a:r>
            <a:endParaRPr b="0" lang="en-HK"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Summary of all results</a:t>
            </a:r>
            <a:endParaRPr b="0" lang="en-HK"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Exploratory Data Analysis result</a:t>
            </a:r>
            <a:endParaRPr b="0" lang="en-HK"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Interactive analytics result </a:t>
            </a:r>
            <a:endParaRPr b="0" lang="en-HK"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Predictive Analytics result</a:t>
            </a:r>
            <a:endParaRPr b="0" lang="en-HK" sz="2200" spc="-1" strike="noStrike">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en-HK"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4" name="PlaceHolder 1"/>
          <p:cNvSpPr>
            <a:spLocks noGrp="1"/>
          </p:cNvSpPr>
          <p:nvPr>
            <p:ph/>
          </p:nvPr>
        </p:nvSpPr>
        <p:spPr>
          <a:xfrm>
            <a:off x="770040" y="1825560"/>
            <a:ext cx="444996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From the query, the total number of successful and failure mission outcomes are 100 and 1 respectively. </a:t>
            </a:r>
            <a:endParaRPr b="0" lang="en-US" sz="2200" spc="-1" strike="noStrike">
              <a:solidFill>
                <a:srgbClr val="000000"/>
              </a:solidFill>
              <a:latin typeface="Calibri"/>
            </a:endParaRPr>
          </a:p>
        </p:txBody>
      </p:sp>
      <p:sp>
        <p:nvSpPr>
          <p:cNvPr id="28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5000"/>
          </a:bodyPr>
          <a:p>
            <a:pPr>
              <a:lnSpc>
                <a:spcPct val="90000"/>
              </a:lnSpc>
              <a:buNone/>
            </a:pPr>
            <a:r>
              <a:rPr b="0" lang="en-US" sz="4000" spc="-1" strike="noStrike">
                <a:solidFill>
                  <a:srgbClr val="0b49cb"/>
                </a:solidFill>
                <a:latin typeface="Abadi"/>
                <a:ea typeface="IBM Plex Mono SemiBold"/>
              </a:rPr>
              <a:t>Total Number of Successful and Failure Mission Outcomes</a:t>
            </a:r>
            <a:endParaRPr b="0" lang="en-HK" sz="4000" spc="-1" strike="noStrike">
              <a:latin typeface="Arial"/>
            </a:endParaRPr>
          </a:p>
        </p:txBody>
      </p:sp>
      <p:pic>
        <p:nvPicPr>
          <p:cNvPr id="286" name="" descr=""/>
          <p:cNvPicPr/>
          <p:nvPr/>
        </p:nvPicPr>
        <p:blipFill>
          <a:blip r:embed="rId2"/>
          <a:stretch/>
        </p:blipFill>
        <p:spPr>
          <a:xfrm>
            <a:off x="5220000" y="1294920"/>
            <a:ext cx="5590080" cy="5545080"/>
          </a:xfrm>
          <a:prstGeom prst="rect">
            <a:avLst/>
          </a:prstGeom>
          <a:ln w="0">
            <a:noFill/>
          </a:ln>
        </p:spPr>
      </p:pic>
      <p:sp>
        <p:nvSpPr>
          <p:cNvPr id="3" name="PlaceHolder 2"/>
          <p:cNvSpPr>
            <a:spLocks noGrp="1"/>
          </p:cNvSpPr>
          <p:nvPr>
            <p:ph type="sldNum" idx="2"/>
          </p:nvPr>
        </p:nvSpPr>
        <p:spPr/>
        <p:txBody>
          <a:bodyPr/>
          <a:p>
            <a:fld id="{E6F2E2EF-CC6F-4BEB-88FB-526C0898D8A1}"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7" name="PlaceHolder 1"/>
          <p:cNvSpPr>
            <a:spLocks noGrp="1"/>
          </p:cNvSpPr>
          <p:nvPr>
            <p:ph/>
          </p:nvPr>
        </p:nvSpPr>
        <p:spPr>
          <a:xfrm>
            <a:off x="770040" y="1825560"/>
            <a:ext cx="534996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From the query, we can find the names of the booster which have carried the maximum payload mass.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From the list, it includes F9 B5 B1048.4, F9 B5 B1048.5, F9 B5 B1049.4, F9 B5 B1049.5, F9 B5 B1049.5 and etc. </a:t>
            </a:r>
            <a:r>
              <a:rPr b="0" lang="en-US" sz="2200" spc="-1" strike="noStrike">
                <a:solidFill>
                  <a:srgbClr val="292929"/>
                </a:solidFill>
                <a:latin typeface="Abadi"/>
              </a:rPr>
              <a:t>	</a:t>
            </a:r>
            <a:endParaRPr b="0" lang="en-US" sz="2200" spc="-1" strike="noStrike">
              <a:solidFill>
                <a:srgbClr val="000000"/>
              </a:solidFill>
              <a:latin typeface="Calibri"/>
            </a:endParaRPr>
          </a:p>
        </p:txBody>
      </p:sp>
      <p:sp>
        <p:nvSpPr>
          <p:cNvPr id="28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Boosters Carried Maximum Payload</a:t>
            </a:r>
            <a:endParaRPr b="0" lang="en-HK" sz="4000" spc="-1" strike="noStrike">
              <a:latin typeface="Arial"/>
            </a:endParaRPr>
          </a:p>
        </p:txBody>
      </p:sp>
      <p:pic>
        <p:nvPicPr>
          <p:cNvPr id="289" name="" descr=""/>
          <p:cNvPicPr/>
          <p:nvPr/>
        </p:nvPicPr>
        <p:blipFill>
          <a:blip r:embed="rId2"/>
          <a:stretch/>
        </p:blipFill>
        <p:spPr>
          <a:xfrm>
            <a:off x="6120000" y="1087200"/>
            <a:ext cx="5760000" cy="4898160"/>
          </a:xfrm>
          <a:prstGeom prst="rect">
            <a:avLst/>
          </a:prstGeom>
          <a:ln w="0">
            <a:noFill/>
          </a:ln>
        </p:spPr>
      </p:pic>
      <p:sp>
        <p:nvSpPr>
          <p:cNvPr id="3" name="PlaceHolder 2"/>
          <p:cNvSpPr>
            <a:spLocks noGrp="1"/>
          </p:cNvSpPr>
          <p:nvPr>
            <p:ph type="sldNum" idx="2"/>
          </p:nvPr>
        </p:nvSpPr>
        <p:spPr/>
        <p:txBody>
          <a:bodyPr/>
          <a:p>
            <a:fld id="{279ECF23-D010-4382-8CC0-F1FAC8DD8411}"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0" name="PlaceHolder 1"/>
          <p:cNvSpPr>
            <a:spLocks noGrp="1"/>
          </p:cNvSpPr>
          <p:nvPr>
            <p:ph/>
          </p:nvPr>
        </p:nvSpPr>
        <p:spPr>
          <a:xfrm>
            <a:off x="770040" y="1825560"/>
            <a:ext cx="9745200" cy="1594440"/>
          </a:xfrm>
          <a:prstGeom prst="rect">
            <a:avLst/>
          </a:prstGeom>
          <a:noFill/>
          <a:ln w="0">
            <a:noFill/>
          </a:ln>
        </p:spPr>
        <p:txBody>
          <a:bodyPr anchor="t">
            <a:normAutofit fontScale="99000"/>
          </a:bodyPr>
          <a:p>
            <a:pPr>
              <a:lnSpc>
                <a:spcPct val="100000"/>
              </a:lnSpc>
              <a:spcBef>
                <a:spcPts val="1400"/>
              </a:spcBef>
              <a:buNone/>
            </a:pPr>
            <a:r>
              <a:rPr b="0" lang="en-US" sz="2200" spc="-1" strike="noStrike">
                <a:solidFill>
                  <a:srgbClr val="292929"/>
                </a:solidFill>
                <a:latin typeface="Abadi"/>
              </a:rPr>
              <a:t>From the query, we can observe the failed landing_outcomes in drone ship, their booster versions, and launch site names for in year 2015.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The booster version are F9 v1.1 B1012, F9 v1.1 B1015 and both the launch site is CCAFS LC-40.</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9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HK" sz="4000" spc="-1" strike="noStrike">
              <a:latin typeface="Arial"/>
            </a:endParaRPr>
          </a:p>
        </p:txBody>
      </p:sp>
      <p:pic>
        <p:nvPicPr>
          <p:cNvPr id="292" name="" descr=""/>
          <p:cNvPicPr/>
          <p:nvPr/>
        </p:nvPicPr>
        <p:blipFill>
          <a:blip r:embed="rId2"/>
          <a:stretch/>
        </p:blipFill>
        <p:spPr>
          <a:xfrm>
            <a:off x="1080000" y="3622320"/>
            <a:ext cx="8820000" cy="3256560"/>
          </a:xfrm>
          <a:prstGeom prst="rect">
            <a:avLst/>
          </a:prstGeom>
          <a:ln w="0">
            <a:noFill/>
          </a:ln>
        </p:spPr>
      </p:pic>
      <p:sp>
        <p:nvSpPr>
          <p:cNvPr id="3" name="PlaceHolder 2"/>
          <p:cNvSpPr>
            <a:spLocks noGrp="1"/>
          </p:cNvSpPr>
          <p:nvPr>
            <p:ph type="sldNum" idx="2"/>
          </p:nvPr>
        </p:nvSpPr>
        <p:spPr/>
        <p:txBody>
          <a:bodyPr/>
          <a:p>
            <a:fld id="{3681CBCE-FABA-4305-9528-74ACF1542703}"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3" name="PlaceHolder 1"/>
          <p:cNvSpPr>
            <a:spLocks noGrp="1"/>
          </p:cNvSpPr>
          <p:nvPr>
            <p:ph/>
          </p:nvPr>
        </p:nvSpPr>
        <p:spPr>
          <a:xfrm>
            <a:off x="770040" y="1825560"/>
            <a:ext cx="5889960" cy="435096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From the ranking of the count of landing outcomes (such as Failure (drone ship) or Success (ground pad)) between the date 2010-06-04 and 2017-03-20, in descending order, we can observe that the highest number of landing outcome is no attempt and followed by success (drone ship). </a:t>
            </a:r>
            <a:endParaRPr b="0" lang="en-US" sz="2200" spc="-1" strike="noStrike">
              <a:solidFill>
                <a:srgbClr val="000000"/>
              </a:solidFill>
              <a:latin typeface="Calibri"/>
            </a:endParaRPr>
          </a:p>
        </p:txBody>
      </p:sp>
      <p:sp>
        <p:nvSpPr>
          <p:cNvPr id="2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7000"/>
          </a:bodyPr>
          <a:p>
            <a:pPr>
              <a:lnSpc>
                <a:spcPct val="90000"/>
              </a:lnSpc>
              <a:buNone/>
            </a:pPr>
            <a:r>
              <a:rPr b="0" lang="en-US" sz="4000" spc="-1" strike="noStrike">
                <a:solidFill>
                  <a:srgbClr val="0b49cb"/>
                </a:solidFill>
                <a:latin typeface="Abadi"/>
                <a:ea typeface="IBM Plex Mono SemiBold"/>
              </a:rPr>
              <a:t>Rank Landing Outcomes Between 2010-06-04 and 2017-03-20</a:t>
            </a:r>
            <a:endParaRPr b="0" lang="en-HK" sz="4000" spc="-1" strike="noStrike">
              <a:latin typeface="Arial"/>
            </a:endParaRPr>
          </a:p>
        </p:txBody>
      </p:sp>
      <p:pic>
        <p:nvPicPr>
          <p:cNvPr id="295" name="" descr=""/>
          <p:cNvPicPr/>
          <p:nvPr/>
        </p:nvPicPr>
        <p:blipFill>
          <a:blip r:embed="rId2"/>
          <a:stretch/>
        </p:blipFill>
        <p:spPr>
          <a:xfrm>
            <a:off x="6660000" y="1260000"/>
            <a:ext cx="5419440" cy="4860000"/>
          </a:xfrm>
          <a:prstGeom prst="rect">
            <a:avLst/>
          </a:prstGeom>
          <a:ln w="0">
            <a:noFill/>
          </a:ln>
        </p:spPr>
      </p:pic>
      <p:sp>
        <p:nvSpPr>
          <p:cNvPr id="3" name="PlaceHolder 2"/>
          <p:cNvSpPr>
            <a:spLocks noGrp="1"/>
          </p:cNvSpPr>
          <p:nvPr>
            <p:ph type="sldNum" idx="2"/>
          </p:nvPr>
        </p:nvSpPr>
        <p:spPr/>
        <p:txBody>
          <a:bodyPr/>
          <a:p>
            <a:fld id="{97F86B9B-931B-4592-BACE-D926FB6D7961}"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6" name="TextBox 6"/>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3</a:t>
            </a:r>
            <a:endParaRPr b="0" lang="en-HK"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7"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Three launch sites have been found using the Folium with markers. </a:t>
            </a:r>
            <a:br>
              <a:rPr sz="2200"/>
            </a:br>
            <a:r>
              <a:rPr b="0" lang="en-US" sz="2200" spc="-1" strike="noStrike">
                <a:solidFill>
                  <a:srgbClr val="292929"/>
                </a:solidFill>
                <a:latin typeface="Abadi"/>
              </a:rPr>
              <a:t>Three Space X launch sites are Houston, Florida and Los Angeles.</a:t>
            </a:r>
            <a:endParaRPr b="0" lang="en-US" sz="2200" spc="-1" strike="noStrike">
              <a:solidFill>
                <a:srgbClr val="000000"/>
              </a:solidFill>
              <a:latin typeface="Calibri"/>
            </a:endParaRPr>
          </a:p>
        </p:txBody>
      </p:sp>
      <p:sp>
        <p:nvSpPr>
          <p:cNvPr id="29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Rocket launch sites with markers</a:t>
            </a:r>
            <a:endParaRPr b="0" lang="en-HK" sz="4000" spc="-1" strike="noStrike">
              <a:latin typeface="Arial"/>
            </a:endParaRPr>
          </a:p>
        </p:txBody>
      </p:sp>
      <p:pic>
        <p:nvPicPr>
          <p:cNvPr id="299" name="" descr=""/>
          <p:cNvPicPr/>
          <p:nvPr/>
        </p:nvPicPr>
        <p:blipFill>
          <a:blip r:embed="rId2"/>
          <a:stretch/>
        </p:blipFill>
        <p:spPr>
          <a:xfrm>
            <a:off x="4680000" y="2789280"/>
            <a:ext cx="6120000" cy="3690720"/>
          </a:xfrm>
          <a:prstGeom prst="rect">
            <a:avLst/>
          </a:prstGeom>
          <a:ln w="0">
            <a:noFill/>
          </a:ln>
        </p:spPr>
      </p:pic>
      <p:sp>
        <p:nvSpPr>
          <p:cNvPr id="3" name="PlaceHolder 2"/>
          <p:cNvSpPr>
            <a:spLocks noGrp="1"/>
          </p:cNvSpPr>
          <p:nvPr>
            <p:ph type="sldNum" idx="2"/>
          </p:nvPr>
        </p:nvSpPr>
        <p:spPr/>
        <p:txBody>
          <a:bodyPr/>
          <a:p>
            <a:fld id="{91F2544D-BF73-4A7C-A945-5983F213C894}"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0"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ea typeface="Calibri"/>
              </a:rPr>
              <a:t>Not successful showing the color-labeled launch outcomes on the map. </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1800" spc="-1" strike="noStrike">
              <a:solidFill>
                <a:srgbClr val="000000"/>
              </a:solidFill>
              <a:latin typeface="Calibri"/>
            </a:endParaRPr>
          </a:p>
        </p:txBody>
      </p:sp>
      <p:sp>
        <p:nvSpPr>
          <p:cNvPr id="3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sites with color markers</a:t>
            </a:r>
            <a:endParaRPr b="0" lang="en-HK" sz="4000" spc="-1" strike="noStrike">
              <a:latin typeface="Arial"/>
            </a:endParaRPr>
          </a:p>
        </p:txBody>
      </p:sp>
      <p:pic>
        <p:nvPicPr>
          <p:cNvPr id="302" name="" descr=""/>
          <p:cNvPicPr/>
          <p:nvPr/>
        </p:nvPicPr>
        <p:blipFill>
          <a:blip r:embed="rId2"/>
          <a:stretch/>
        </p:blipFill>
        <p:spPr>
          <a:xfrm>
            <a:off x="610560" y="2520000"/>
            <a:ext cx="5205600" cy="3143880"/>
          </a:xfrm>
          <a:prstGeom prst="rect">
            <a:avLst/>
          </a:prstGeom>
          <a:ln w="0">
            <a:noFill/>
          </a:ln>
        </p:spPr>
      </p:pic>
      <p:pic>
        <p:nvPicPr>
          <p:cNvPr id="303" name="" descr=""/>
          <p:cNvPicPr/>
          <p:nvPr/>
        </p:nvPicPr>
        <p:blipFill>
          <a:blip r:embed="rId3"/>
          <a:stretch/>
        </p:blipFill>
        <p:spPr>
          <a:xfrm>
            <a:off x="6120000" y="2520000"/>
            <a:ext cx="5226120" cy="3150000"/>
          </a:xfrm>
          <a:prstGeom prst="rect">
            <a:avLst/>
          </a:prstGeom>
          <a:ln w="0">
            <a:noFill/>
          </a:ln>
        </p:spPr>
      </p:pic>
      <p:sp>
        <p:nvSpPr>
          <p:cNvPr id="3" name="PlaceHolder 2"/>
          <p:cNvSpPr>
            <a:spLocks noGrp="1"/>
          </p:cNvSpPr>
          <p:nvPr>
            <p:ph type="sldNum" idx="2"/>
          </p:nvPr>
        </p:nvSpPr>
        <p:spPr/>
        <p:txBody>
          <a:bodyPr/>
          <a:p>
            <a:fld id="{62FC84DE-1A70-4BA8-BB9B-1BDF06A1673A}"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PlaceHolder 1"/>
          <p:cNvSpPr>
            <a:spLocks noGrp="1"/>
          </p:cNvSpPr>
          <p:nvPr>
            <p:ph/>
          </p:nvPr>
        </p:nvSpPr>
        <p:spPr>
          <a:xfrm>
            <a:off x="770040" y="1690560"/>
            <a:ext cx="8597520" cy="431460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ea typeface="Calibri"/>
              </a:rPr>
              <a:t>Not successful showing the color-labeled launch outcomes on the map. </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1800" spc="-1" strike="noStrike">
              <a:solidFill>
                <a:srgbClr val="000000"/>
              </a:solidFill>
              <a:latin typeface="Calibri"/>
            </a:endParaRPr>
          </a:p>
        </p:txBody>
      </p:sp>
      <p:sp>
        <p:nvSpPr>
          <p:cNvPr id="3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showing distance </a:t>
            </a:r>
            <a:endParaRPr b="0" lang="en-HK" sz="4000" spc="-1" strike="noStrike">
              <a:latin typeface="Arial"/>
            </a:endParaRPr>
          </a:p>
        </p:txBody>
      </p:sp>
      <p:pic>
        <p:nvPicPr>
          <p:cNvPr id="306" name="" descr=""/>
          <p:cNvPicPr/>
          <p:nvPr/>
        </p:nvPicPr>
        <p:blipFill>
          <a:blip r:embed="rId2"/>
          <a:stretch/>
        </p:blipFill>
        <p:spPr>
          <a:xfrm>
            <a:off x="610560" y="2520000"/>
            <a:ext cx="5205600" cy="3143880"/>
          </a:xfrm>
          <a:prstGeom prst="rect">
            <a:avLst/>
          </a:prstGeom>
          <a:ln w="0">
            <a:noFill/>
          </a:ln>
        </p:spPr>
      </p:pic>
      <p:pic>
        <p:nvPicPr>
          <p:cNvPr id="307" name="" descr=""/>
          <p:cNvPicPr/>
          <p:nvPr/>
        </p:nvPicPr>
        <p:blipFill>
          <a:blip r:embed="rId3"/>
          <a:stretch/>
        </p:blipFill>
        <p:spPr>
          <a:xfrm>
            <a:off x="6113880" y="2520000"/>
            <a:ext cx="5226120" cy="3150000"/>
          </a:xfrm>
          <a:prstGeom prst="rect">
            <a:avLst/>
          </a:prstGeom>
          <a:ln w="0">
            <a:noFill/>
          </a:ln>
        </p:spPr>
      </p:pic>
      <p:sp>
        <p:nvSpPr>
          <p:cNvPr id="3" name="PlaceHolder 2"/>
          <p:cNvSpPr>
            <a:spLocks noGrp="1"/>
          </p:cNvSpPr>
          <p:nvPr>
            <p:ph type="sldNum" idx="2"/>
          </p:nvPr>
        </p:nvSpPr>
        <p:spPr/>
        <p:txBody>
          <a:bodyPr/>
          <a:p>
            <a:fld id="{4FA2985D-F02E-4B00-808F-3CE341A463A6}"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8" name="TextBox 1"/>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4</a:t>
            </a:r>
            <a:endParaRPr b="0" lang="en-HK"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9" name="PlaceHolder 1"/>
          <p:cNvSpPr>
            <a:spLocks noGrp="1"/>
          </p:cNvSpPr>
          <p:nvPr>
            <p:ph/>
          </p:nvPr>
        </p:nvSpPr>
        <p:spPr>
          <a:xfrm>
            <a:off x="1054800" y="162000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Show the screenshot of launch success count for all sites, in a piechart.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Including KSC LC-39 A, CCAFS LC-40, VAFB SLC-4E and CCAFS SLC-40. </a:t>
            </a:r>
            <a:br>
              <a:rPr sz="2200"/>
            </a:br>
            <a:r>
              <a:rPr b="0" lang="en-US" sz="2200" spc="-1" strike="noStrike">
                <a:solidFill>
                  <a:srgbClr val="292929"/>
                </a:solidFill>
                <a:latin typeface="Abadi"/>
              </a:rPr>
              <a:t>KSC LC-30A has the highest success count with 41.7% while the lowest success count is 12.5% in CCAFS SLC-40.</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31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3000"/>
          </a:bodyPr>
          <a:p>
            <a:pPr>
              <a:lnSpc>
                <a:spcPct val="90000"/>
              </a:lnSpc>
              <a:buNone/>
            </a:pPr>
            <a:r>
              <a:rPr b="0" lang="en-US" sz="4000" spc="-1" strike="noStrike">
                <a:solidFill>
                  <a:srgbClr val="0b49cb"/>
                </a:solidFill>
                <a:latin typeface="Abadi"/>
                <a:ea typeface="IBM Plex Mono SemiBold"/>
              </a:rPr>
              <a:t>Pie chart showing the launch success count for all launch sites</a:t>
            </a:r>
            <a:endParaRPr b="0" lang="en-HK" sz="4000" spc="-1" strike="noStrike">
              <a:latin typeface="Arial"/>
            </a:endParaRPr>
          </a:p>
        </p:txBody>
      </p:sp>
      <p:pic>
        <p:nvPicPr>
          <p:cNvPr id="311" name="" descr=""/>
          <p:cNvPicPr/>
          <p:nvPr/>
        </p:nvPicPr>
        <p:blipFill>
          <a:blip r:embed="rId2"/>
          <a:stretch/>
        </p:blipFill>
        <p:spPr>
          <a:xfrm>
            <a:off x="1163880" y="3306600"/>
            <a:ext cx="8556120" cy="3353400"/>
          </a:xfrm>
          <a:prstGeom prst="rect">
            <a:avLst/>
          </a:prstGeom>
          <a:ln w="0">
            <a:noFill/>
          </a:ln>
        </p:spPr>
      </p:pic>
      <p:sp>
        <p:nvSpPr>
          <p:cNvPr id="3" name="PlaceHolder 2"/>
          <p:cNvSpPr>
            <a:spLocks noGrp="1"/>
          </p:cNvSpPr>
          <p:nvPr>
            <p:ph type="sldNum" idx="2"/>
          </p:nvPr>
        </p:nvSpPr>
        <p:spPr/>
        <p:txBody>
          <a:bodyPr/>
          <a:p>
            <a:fld id="{DE2B8344-32F1-4B8E-AB00-356D685DCDD0}"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7A551983-777A-4939-869F-FDC97EA601BE}" type="slidenum">
              <a:rPr b="0" lang="en-US" sz="1600" spc="-1" strike="noStrike">
                <a:solidFill>
                  <a:srgbClr val="1c7ddb"/>
                </a:solidFill>
                <a:latin typeface="Abadi"/>
              </a:rPr>
              <a:t>&lt;number&gt;</a:t>
            </a:fld>
            <a:endParaRPr b="0" lang="en-HK" sz="1600" spc="-1" strike="noStrike">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HK" sz="4000" spc="-1" strike="noStrike">
              <a:latin typeface="Arial"/>
            </a:endParaRPr>
          </a:p>
        </p:txBody>
      </p:sp>
      <p:sp>
        <p:nvSpPr>
          <p:cNvPr id="174" name="Content Placeholder 2"/>
          <p:cNvSpPr/>
          <p:nvPr/>
        </p:nvSpPr>
        <p:spPr>
          <a:xfrm>
            <a:off x="958680" y="1355760"/>
            <a:ext cx="8941320" cy="3504240"/>
          </a:xfrm>
          <a:prstGeom prst="rect">
            <a:avLst/>
          </a:prstGeom>
          <a:noFill/>
          <a:ln w="0">
            <a:noFill/>
          </a:ln>
        </p:spPr>
        <p:style>
          <a:lnRef idx="0"/>
          <a:fillRef idx="0"/>
          <a:effectRef idx="0"/>
          <a:fontRef idx="minor"/>
        </p:style>
        <p:txBody>
          <a:bodyPr anchor="t">
            <a:normAutofit fontScale="77000"/>
          </a:bodyPr>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Project background and context</a:t>
            </a:r>
            <a:endParaRPr b="0" lang="en-HK" sz="22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2100" spc="-1" strike="noStrike">
                <a:solidFill>
                  <a:srgbClr val="292929"/>
                </a:solidFill>
                <a:latin typeface="Abadi"/>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endParaRPr b="0" lang="en-HK" sz="2100" spc="-1" strike="noStrike">
              <a:latin typeface="Arial"/>
            </a:endParaRPr>
          </a:p>
          <a:p>
            <a:pPr marL="228600" indent="-228600">
              <a:lnSpc>
                <a:spcPct val="90000"/>
              </a:lnSpc>
              <a:spcBef>
                <a:spcPts val="1400"/>
              </a:spcBef>
              <a:buClr>
                <a:srgbClr val="292929"/>
              </a:buClr>
              <a:buFont typeface="Arial"/>
              <a:buChar char="•"/>
            </a:pPr>
            <a:r>
              <a:rPr b="0" lang="en-US" sz="2200" spc="-1" strike="noStrike">
                <a:solidFill>
                  <a:srgbClr val="292929"/>
                </a:solidFill>
                <a:latin typeface="Abadi"/>
              </a:rPr>
              <a:t>Problems you want to find answers</a:t>
            </a:r>
            <a:endParaRPr b="0" lang="en-HK" sz="22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2200" spc="-1" strike="noStrike">
                <a:solidFill>
                  <a:srgbClr val="292929"/>
                </a:solidFill>
                <a:latin typeface="Abadi"/>
              </a:rPr>
              <a:t>What will influence if the rocket will land successfully&gt;</a:t>
            </a:r>
            <a:endParaRPr b="0" lang="en-HK" sz="22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2200" spc="-1" strike="noStrike">
                <a:solidFill>
                  <a:srgbClr val="292929"/>
                </a:solidFill>
                <a:latin typeface="Abadi"/>
              </a:rPr>
              <a:t>What is the relationship among different variables which will affect the success rate of a successful landing?</a:t>
            </a:r>
            <a:endParaRPr b="0" lang="en-HK" sz="22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2200" spc="-1" strike="noStrike">
                <a:solidFill>
                  <a:srgbClr val="292929"/>
                </a:solidFill>
                <a:latin typeface="Abadi"/>
              </a:rPr>
              <a:t>What conditions does SpaceX have to be in place to ensure a successful landing?  </a:t>
            </a:r>
            <a:endParaRPr b="0" lang="en-HK"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2" name="PlaceHolder 1"/>
          <p:cNvSpPr>
            <a:spLocks noGrp="1"/>
          </p:cNvSpPr>
          <p:nvPr>
            <p:ph/>
          </p:nvPr>
        </p:nvSpPr>
        <p:spPr>
          <a:xfrm>
            <a:off x="734040" y="1825560"/>
            <a:ext cx="1055124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Replace &lt;Dashboard screenshot 2&gt; title with an appropriate title</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Show the screenshot of the piechart for the launch site with highest launch success ratio. KSC LC-39A with 76.0% success launch while 23.1% failure rate. </a:t>
            </a:r>
            <a:endParaRPr b="0" lang="en-US" sz="2200" spc="-1" strike="noStrike">
              <a:solidFill>
                <a:srgbClr val="000000"/>
              </a:solidFill>
              <a:latin typeface="Calibri"/>
            </a:endParaRPr>
          </a:p>
        </p:txBody>
      </p:sp>
      <p:sp>
        <p:nvSpPr>
          <p:cNvPr id="31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5000"/>
          </a:bodyPr>
          <a:p>
            <a:pPr>
              <a:lnSpc>
                <a:spcPct val="90000"/>
              </a:lnSpc>
              <a:buNone/>
            </a:pPr>
            <a:r>
              <a:rPr b="0" lang="en-US" sz="4000" spc="-1" strike="noStrike">
                <a:solidFill>
                  <a:srgbClr val="0b49cb"/>
                </a:solidFill>
                <a:latin typeface="Abadi"/>
                <a:ea typeface="IBM Plex Mono SemiBold"/>
              </a:rPr>
              <a:t>Pie chart for the launch site with highest launch success ratio</a:t>
            </a:r>
            <a:endParaRPr b="0" lang="en-HK" sz="4000" spc="-1" strike="noStrike">
              <a:latin typeface="Arial"/>
            </a:endParaRPr>
          </a:p>
        </p:txBody>
      </p:sp>
      <p:pic>
        <p:nvPicPr>
          <p:cNvPr id="314" name="" descr=""/>
          <p:cNvPicPr/>
          <p:nvPr/>
        </p:nvPicPr>
        <p:blipFill>
          <a:blip r:embed="rId2"/>
          <a:stretch/>
        </p:blipFill>
        <p:spPr>
          <a:xfrm>
            <a:off x="900000" y="3240000"/>
            <a:ext cx="8820000" cy="3332520"/>
          </a:xfrm>
          <a:prstGeom prst="rect">
            <a:avLst/>
          </a:prstGeom>
          <a:ln w="0">
            <a:noFill/>
          </a:ln>
        </p:spPr>
      </p:pic>
      <p:sp>
        <p:nvSpPr>
          <p:cNvPr id="3" name="PlaceHolder 2"/>
          <p:cNvSpPr>
            <a:spLocks noGrp="1"/>
          </p:cNvSpPr>
          <p:nvPr>
            <p:ph type="sldNum" idx="2"/>
          </p:nvPr>
        </p:nvSpPr>
        <p:spPr/>
        <p:txBody>
          <a:bodyPr/>
          <a:p>
            <a:fld id="{D5DE2F51-8D87-4273-BEBB-307C85C068F6}"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5" name="PlaceHolder 1"/>
          <p:cNvSpPr>
            <a:spLocks noGrp="1"/>
          </p:cNvSpPr>
          <p:nvPr>
            <p:ph/>
          </p:nvPr>
        </p:nvSpPr>
        <p:spPr>
          <a:xfrm>
            <a:off x="770040" y="1825560"/>
            <a:ext cx="4398480" cy="4350960"/>
          </a:xfrm>
          <a:prstGeom prst="rect">
            <a:avLst/>
          </a:prstGeom>
          <a:noFill/>
          <a:ln w="0">
            <a:noFill/>
          </a:ln>
        </p:spPr>
        <p:txBody>
          <a:bodyPr anchor="t">
            <a:normAutofit fontScale="97000"/>
          </a:bodyPr>
          <a:p>
            <a:pPr>
              <a:lnSpc>
                <a:spcPct val="100000"/>
              </a:lnSpc>
              <a:spcBef>
                <a:spcPts val="1400"/>
              </a:spcBef>
              <a:buNone/>
            </a:pPr>
            <a:r>
              <a:rPr b="0" lang="en-US" sz="2200" spc="-1" strike="noStrike">
                <a:solidFill>
                  <a:srgbClr val="292929"/>
                </a:solidFill>
                <a:latin typeface="Abadi"/>
              </a:rPr>
              <a:t>Two plot on the right show Payload vs. Launch Outcome scatter plot for all sites, with different payload selected in the range slider.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0 – 5000 kg on the upper right, which shows that the success count is higher than 5000-10000kg.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From the upper right, it is obvious that the v.10 </a:t>
            </a:r>
            <a:r>
              <a:rPr b="0" lang="en-US" sz="2200" spc="-1" strike="noStrike">
                <a:solidFill>
                  <a:srgbClr val="292929"/>
                </a:solidFill>
                <a:latin typeface="Abadi"/>
              </a:rPr>
              <a:t>booster version has the largest success rate.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31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7000"/>
          </a:bodyPr>
          <a:p>
            <a:pPr>
              <a:lnSpc>
                <a:spcPct val="90000"/>
              </a:lnSpc>
              <a:buNone/>
            </a:pPr>
            <a:r>
              <a:rPr b="0" lang="en-US" sz="4000" spc="-1" strike="noStrike">
                <a:solidFill>
                  <a:srgbClr val="0b49cb"/>
                </a:solidFill>
                <a:latin typeface="Abadi"/>
                <a:ea typeface="IBM Plex Mono SemiBold"/>
              </a:rPr>
              <a:t>Scatter plot of Payload mass vs launch outcome for different site</a:t>
            </a:r>
            <a:endParaRPr b="0" lang="en-HK" sz="4000" spc="-1" strike="noStrike">
              <a:latin typeface="Arial"/>
            </a:endParaRPr>
          </a:p>
        </p:txBody>
      </p:sp>
      <p:pic>
        <p:nvPicPr>
          <p:cNvPr id="317" name="" descr=""/>
          <p:cNvPicPr/>
          <p:nvPr/>
        </p:nvPicPr>
        <p:blipFill>
          <a:blip r:embed="rId2"/>
          <a:stretch/>
        </p:blipFill>
        <p:spPr>
          <a:xfrm>
            <a:off x="5940000" y="984960"/>
            <a:ext cx="6171480" cy="2975040"/>
          </a:xfrm>
          <a:prstGeom prst="rect">
            <a:avLst/>
          </a:prstGeom>
          <a:ln w="0">
            <a:noFill/>
          </a:ln>
        </p:spPr>
      </p:pic>
      <p:pic>
        <p:nvPicPr>
          <p:cNvPr id="318" name="" descr=""/>
          <p:cNvPicPr/>
          <p:nvPr/>
        </p:nvPicPr>
        <p:blipFill>
          <a:blip r:embed="rId3"/>
          <a:stretch/>
        </p:blipFill>
        <p:spPr>
          <a:xfrm>
            <a:off x="5940000" y="3960000"/>
            <a:ext cx="5940000" cy="2898360"/>
          </a:xfrm>
          <a:prstGeom prst="rect">
            <a:avLst/>
          </a:prstGeom>
          <a:ln w="0">
            <a:noFill/>
          </a:ln>
        </p:spPr>
      </p:pic>
      <p:sp>
        <p:nvSpPr>
          <p:cNvPr id="3" name="PlaceHolder 2"/>
          <p:cNvSpPr>
            <a:spLocks noGrp="1"/>
          </p:cNvSpPr>
          <p:nvPr>
            <p:ph type="sldNum" idx="2"/>
          </p:nvPr>
        </p:nvSpPr>
        <p:spPr/>
        <p:txBody>
          <a:bodyPr/>
          <a:p>
            <a:fld id="{D8860E35-C974-4933-8D15-CA9E7ABB8DE5}"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9" name="TextBox 1"/>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5</a:t>
            </a:r>
            <a:endParaRPr b="0" lang="en-HK"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0" name="PlaceHolder 1"/>
          <p:cNvSpPr>
            <a:spLocks noGrp="1"/>
          </p:cNvSpPr>
          <p:nvPr>
            <p:ph/>
          </p:nvPr>
        </p:nvSpPr>
        <p:spPr>
          <a:xfrm>
            <a:off x="770040" y="2082240"/>
            <a:ext cx="8949960" cy="169776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highest accuracy of the model is Decision tree. </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Even though, the result is not visualized.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   </a:t>
            </a:r>
            <a:r>
              <a:rPr b="0" lang="en-US" sz="2200" spc="-1" strike="noStrike">
                <a:solidFill>
                  <a:srgbClr val="292929"/>
                </a:solidFill>
                <a:latin typeface="Abadi"/>
              </a:rPr>
              <a:t>However,  the Best Algorithm is Tree with a score of 0.89.</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32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Classification Accuracy</a:t>
            </a:r>
            <a:endParaRPr b="0" lang="en-HK" sz="4000" spc="-1" strike="noStrike">
              <a:latin typeface="Arial"/>
            </a:endParaRPr>
          </a:p>
        </p:txBody>
      </p:sp>
      <p:pic>
        <p:nvPicPr>
          <p:cNvPr id="322" name="" descr=""/>
          <p:cNvPicPr/>
          <p:nvPr/>
        </p:nvPicPr>
        <p:blipFill>
          <a:blip r:embed="rId2"/>
          <a:stretch/>
        </p:blipFill>
        <p:spPr>
          <a:xfrm>
            <a:off x="1080000" y="4140000"/>
            <a:ext cx="9180000" cy="2545920"/>
          </a:xfrm>
          <a:prstGeom prst="rect">
            <a:avLst/>
          </a:prstGeom>
          <a:ln w="0">
            <a:noFill/>
          </a:ln>
        </p:spPr>
      </p:pic>
      <p:sp>
        <p:nvSpPr>
          <p:cNvPr id="3" name="PlaceHolder 2"/>
          <p:cNvSpPr>
            <a:spLocks noGrp="1"/>
          </p:cNvSpPr>
          <p:nvPr>
            <p:ph type="sldNum" idx="2"/>
          </p:nvPr>
        </p:nvSpPr>
        <p:spPr/>
        <p:txBody>
          <a:bodyPr/>
          <a:p>
            <a:fld id="{F6397AF7-3037-4B78-9E73-9168911145E2}"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3" name="PlaceHolder 1"/>
          <p:cNvSpPr>
            <a:spLocks noGrp="1"/>
          </p:cNvSpPr>
          <p:nvPr>
            <p:ph/>
          </p:nvPr>
        </p:nvSpPr>
        <p:spPr>
          <a:xfrm>
            <a:off x="770040" y="2057400"/>
            <a:ext cx="94777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confusion matrix on the right shows that there is no false negative. True negative and false positive are both 3. And true positive is the highest with the number 12.</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However the problem of this confusion </a:t>
            </a:r>
            <a:br>
              <a:rPr sz="2200"/>
            </a:br>
            <a:r>
              <a:rPr b="0" lang="en-US" sz="2200" spc="-1" strike="noStrike">
                <a:solidFill>
                  <a:srgbClr val="292929"/>
                </a:solidFill>
                <a:latin typeface="Abadi"/>
              </a:rPr>
              <a:t>matrix is that there is 3 false positive </a:t>
            </a:r>
            <a:br>
              <a:rPr sz="2200"/>
            </a:br>
            <a:r>
              <a:rPr b="0" lang="en-US" sz="2200" spc="-1" strike="noStrike">
                <a:solidFill>
                  <a:srgbClr val="292929"/>
                </a:solidFill>
                <a:latin typeface="Abadi"/>
              </a:rPr>
              <a:t>which means failed landing but marked </a:t>
            </a:r>
            <a:br>
              <a:rPr sz="2200"/>
            </a:br>
            <a:r>
              <a:rPr b="0" lang="en-US" sz="2200" spc="-1" strike="noStrike">
                <a:solidFill>
                  <a:srgbClr val="292929"/>
                </a:solidFill>
                <a:latin typeface="Abadi"/>
              </a:rPr>
              <a:t>as successful landing.  </a:t>
            </a:r>
            <a:endParaRPr b="0" lang="en-US" sz="2200" spc="-1" strike="noStrike">
              <a:solidFill>
                <a:srgbClr val="000000"/>
              </a:solidFill>
              <a:latin typeface="Calibri"/>
            </a:endParaRPr>
          </a:p>
        </p:txBody>
      </p:sp>
      <p:sp>
        <p:nvSpPr>
          <p:cNvPr id="32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HK" sz="4000" spc="-1" strike="noStrike">
              <a:latin typeface="Arial"/>
            </a:endParaRPr>
          </a:p>
        </p:txBody>
      </p:sp>
      <p:pic>
        <p:nvPicPr>
          <p:cNvPr id="325" name="" descr=""/>
          <p:cNvPicPr/>
          <p:nvPr/>
        </p:nvPicPr>
        <p:blipFill>
          <a:blip r:embed="rId2"/>
          <a:stretch/>
        </p:blipFill>
        <p:spPr>
          <a:xfrm>
            <a:off x="6120000" y="3060000"/>
            <a:ext cx="4500000" cy="3429720"/>
          </a:xfrm>
          <a:prstGeom prst="rect">
            <a:avLst/>
          </a:prstGeom>
          <a:ln w="0">
            <a:noFill/>
          </a:ln>
        </p:spPr>
      </p:pic>
      <p:sp>
        <p:nvSpPr>
          <p:cNvPr id="3" name="PlaceHolder 2"/>
          <p:cNvSpPr>
            <a:spLocks noGrp="1"/>
          </p:cNvSpPr>
          <p:nvPr>
            <p:ph type="sldNum" idx="2"/>
          </p:nvPr>
        </p:nvSpPr>
        <p:spPr/>
        <p:txBody>
          <a:bodyPr/>
          <a:p>
            <a:fld id="{3C194402-2994-42AF-92B3-E2B5BC78B655}"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6" name="PlaceHolder 1"/>
          <p:cNvSpPr>
            <a:spLocks noGrp="1"/>
          </p:cNvSpPr>
          <p:nvPr>
            <p:ph/>
          </p:nvPr>
        </p:nvSpPr>
        <p:spPr>
          <a:xfrm>
            <a:off x="770040" y="1874880"/>
            <a:ext cx="1056996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The following points are the conclusion of this project.</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1. KSC LC-39A shows the most successful launches for all the launch sites.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2. Lower weighted payloads (&lt;5000kg) achieve successful landing than higher weighted payloads. </a:t>
            </a:r>
            <a:endParaRPr b="0" lang="en-US" sz="2200" spc="-1" strike="noStrike">
              <a:solidFill>
                <a:srgbClr val="000000"/>
              </a:solidFill>
              <a:latin typeface="Calibri"/>
            </a:endParaRPr>
          </a:p>
          <a:p>
            <a:pPr>
              <a:lnSpc>
                <a:spcPct val="90000"/>
              </a:lnSpc>
              <a:spcBef>
                <a:spcPts val="1417"/>
              </a:spcBef>
              <a:buNone/>
            </a:pPr>
            <a:r>
              <a:rPr b="0" lang="en-US" sz="2200" spc="-1" strike="noStrike">
                <a:solidFill>
                  <a:srgbClr val="292929"/>
                </a:solidFill>
                <a:latin typeface="Abadi"/>
                <a:ea typeface="PingFang SC"/>
              </a:rPr>
              <a:t>3. W</a:t>
            </a:r>
            <a:r>
              <a:rPr b="0" lang="en-US" sz="2200" spc="-1" strike="noStrike">
                <a:solidFill>
                  <a:srgbClr val="292929"/>
                </a:solidFill>
                <a:latin typeface="Abadi"/>
              </a:rPr>
              <a:t>e can observe that the launch success rate keep raising from 2013 till 2020.</a:t>
            </a:r>
            <a:endParaRPr b="0" lang="en-US" sz="2200" spc="-1" strike="noStrike">
              <a:solidFill>
                <a:srgbClr val="000000"/>
              </a:solidFill>
              <a:latin typeface="Calibri"/>
            </a:endParaRPr>
          </a:p>
          <a:p>
            <a:pPr>
              <a:lnSpc>
                <a:spcPct val="90000"/>
              </a:lnSpc>
              <a:spcBef>
                <a:spcPts val="1417"/>
              </a:spcBef>
              <a:buNone/>
            </a:pPr>
            <a:r>
              <a:rPr b="0" lang="en-US" sz="2200" spc="-1" strike="noStrike">
                <a:solidFill>
                  <a:srgbClr val="292929"/>
                </a:solidFill>
                <a:latin typeface="Abadi"/>
                <a:ea typeface="PingFang SC"/>
              </a:rPr>
              <a:t>4. Orbit </a:t>
            </a:r>
            <a:r>
              <a:rPr b="0" lang="en-US" sz="2200" spc="-1" strike="noStrike">
                <a:solidFill>
                  <a:srgbClr val="292929"/>
                </a:solidFill>
                <a:latin typeface="Abadi"/>
              </a:rPr>
              <a:t>ES-L1 GEO,HEO,SSO, has the best Success Rate.</a:t>
            </a:r>
            <a:endParaRPr b="0" lang="en-US" sz="2200" spc="-1" strike="noStrike">
              <a:solidFill>
                <a:srgbClr val="000000"/>
              </a:solidFill>
              <a:latin typeface="Calibri"/>
            </a:endParaRPr>
          </a:p>
          <a:p>
            <a:pPr>
              <a:lnSpc>
                <a:spcPct val="90000"/>
              </a:lnSpc>
              <a:spcBef>
                <a:spcPts val="1417"/>
              </a:spcBef>
              <a:buNone/>
            </a:pPr>
            <a:r>
              <a:rPr b="0" lang="en-US" sz="2200" spc="-1" strike="noStrike">
                <a:solidFill>
                  <a:srgbClr val="292929"/>
                </a:solidFill>
                <a:latin typeface="Abadi"/>
              </a:rPr>
              <a:t> </a:t>
            </a:r>
            <a:endParaRPr b="0" lang="en-US" sz="2200" spc="-1" strike="noStrike">
              <a:solidFill>
                <a:srgbClr val="000000"/>
              </a:solidFill>
              <a:latin typeface="Calibri"/>
            </a:endParaRPr>
          </a:p>
        </p:txBody>
      </p:sp>
      <p:sp>
        <p:nvSpPr>
          <p:cNvPr id="32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HK" sz="4000" spc="-1" strike="noStrike">
              <a:latin typeface="Arial"/>
            </a:endParaRPr>
          </a:p>
        </p:txBody>
      </p:sp>
      <p:sp>
        <p:nvSpPr>
          <p:cNvPr id="3" name="PlaceHolder 2"/>
          <p:cNvSpPr>
            <a:spLocks noGrp="1"/>
          </p:cNvSpPr>
          <p:nvPr>
            <p:ph type="sldNum" idx="2"/>
          </p:nvPr>
        </p:nvSpPr>
        <p:spPr/>
        <p:txBody>
          <a:bodyPr/>
          <a:p>
            <a:fld id="{EF9DA0C6-6A70-45D7-91BF-049CF9B6895C}"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8" name="PlaceHolder 1"/>
          <p:cNvSpPr>
            <a:spLocks noGrp="1"/>
          </p:cNvSpPr>
          <p:nvPr>
            <p:ph/>
          </p:nvPr>
        </p:nvSpPr>
        <p:spPr>
          <a:xfrm>
            <a:off x="770040" y="1859400"/>
            <a:ext cx="1051524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Include any relevant assets like Python code snippets, SQL queries, charts, Notebook outputs, or data sets that you may have created during this project</a:t>
            </a:r>
            <a:endParaRPr b="0" lang="en-US" sz="2200" spc="-1" strike="noStrike">
              <a:solidFill>
                <a:srgbClr val="000000"/>
              </a:solidFill>
              <a:latin typeface="Calibri"/>
            </a:endParaRPr>
          </a:p>
        </p:txBody>
      </p:sp>
      <p:sp>
        <p:nvSpPr>
          <p:cNvPr id="3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Appendix</a:t>
            </a:r>
            <a:endParaRPr b="0" lang="en-HK" sz="4000" spc="-1" strike="noStrike">
              <a:latin typeface="Arial"/>
            </a:endParaRPr>
          </a:p>
        </p:txBody>
      </p:sp>
      <p:sp>
        <p:nvSpPr>
          <p:cNvPr id="3" name="PlaceHolder 2"/>
          <p:cNvSpPr>
            <a:spLocks noGrp="1"/>
          </p:cNvSpPr>
          <p:nvPr>
            <p:ph type="sldNum" idx="2"/>
          </p:nvPr>
        </p:nvSpPr>
        <p:spPr/>
        <p:txBody>
          <a:bodyPr/>
          <a:p>
            <a:fld id="{594391B5-7291-4066-B929-CEBA478AED27}"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2FA8021C-3131-47AD-A231-49329ED582B0}" type="slidenum">
              <a:rPr b="0" lang="en-US" sz="1600" spc="-1" strike="noStrike">
                <a:solidFill>
                  <a:srgbClr val="1c7ddb"/>
                </a:solidFill>
                <a:latin typeface="Abadi"/>
              </a:rPr>
              <a:t>&lt;number&gt;</a:t>
            </a:fld>
            <a:endParaRPr b="0" lang="en-HK" sz="1600" spc="-1" strike="noStrike">
              <a:latin typeface="Times New Roman"/>
            </a:endParaRPr>
          </a:p>
        </p:txBody>
      </p:sp>
      <p:sp>
        <p:nvSpPr>
          <p:cNvPr id="176" name="TextBox 1"/>
          <p:cNvSpPr/>
          <p:nvPr/>
        </p:nvSpPr>
        <p:spPr>
          <a:xfrm>
            <a:off x="777960" y="281268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1</a:t>
            </a:r>
            <a:endParaRPr b="0" lang="en-HK"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30000"/>
          </a:bodyPr>
          <a:p>
            <a:pPr>
              <a:lnSpc>
                <a:spcPct val="120000"/>
              </a:lnSpc>
              <a:spcBef>
                <a:spcPts val="1400"/>
              </a:spcBef>
              <a:buNone/>
              <a:tabLst>
                <a:tab algn="l" pos="0"/>
              </a:tabLst>
            </a:pPr>
            <a:r>
              <a:rPr b="0" lang="en-US" sz="8800" spc="-1" strike="noStrike">
                <a:solidFill>
                  <a:srgbClr val="0b49cb"/>
                </a:solidFill>
                <a:latin typeface="Abadi"/>
              </a:rPr>
              <a:t>Executive Summary</a:t>
            </a:r>
            <a:endParaRPr b="0" lang="en-HK"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Data collection methodology:</a:t>
            </a:r>
            <a:endParaRPr b="0" lang="en-HK"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Data collected via SpaceX API and Web scrapping from Wikipedia</a:t>
            </a:r>
            <a:endParaRPr b="0" lang="en-HK"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data wrangling</a:t>
            </a:r>
            <a:endParaRPr b="0" lang="en-HK"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One-hot encoding for Machine Learning and data clearning</a:t>
            </a:r>
            <a:endParaRPr b="0" lang="en-HK"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exploratory data analysis (EDA) using visualization and SQL</a:t>
            </a:r>
            <a:endParaRPr b="0" lang="en-HK"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interactive visual analytics using Folium and Plotly Dash</a:t>
            </a:r>
            <a:endParaRPr b="0" lang="en-HK"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predictive analysis using classification models</a:t>
            </a:r>
            <a:endParaRPr b="0" lang="en-HK" sz="8800" spc="-1" strike="noStrike">
              <a:latin typeface="Arial"/>
            </a:endParaRPr>
          </a:p>
          <a:p>
            <a:pPr>
              <a:lnSpc>
                <a:spcPct val="120000"/>
              </a:lnSpc>
              <a:spcBef>
                <a:spcPts val="1400"/>
              </a:spcBef>
              <a:buNone/>
              <a:tabLst>
                <a:tab algn="l" pos="0"/>
              </a:tabLst>
            </a:pPr>
            <a:endParaRPr b="0" lang="en-HK" sz="8800" spc="-1" strike="noStrike">
              <a:latin typeface="Arial"/>
            </a:endParaRPr>
          </a:p>
          <a:p>
            <a:pPr>
              <a:lnSpc>
                <a:spcPct val="100000"/>
              </a:lnSpc>
              <a:spcBef>
                <a:spcPts val="1400"/>
              </a:spcBef>
              <a:buNone/>
              <a:tabLst>
                <a:tab algn="l" pos="0"/>
              </a:tabLst>
            </a:pPr>
            <a:endParaRPr b="0" lang="en-HK" sz="2200" spc="-1" strike="noStrike">
              <a:latin typeface="Arial"/>
            </a:endParaRPr>
          </a:p>
          <a:p>
            <a:pPr>
              <a:lnSpc>
                <a:spcPct val="100000"/>
              </a:lnSpc>
              <a:spcBef>
                <a:spcPts val="1400"/>
              </a:spcBef>
              <a:buNone/>
              <a:tabLst>
                <a:tab algn="l" pos="0"/>
              </a:tabLst>
            </a:pPr>
            <a:endParaRPr b="0" lang="en-HK" sz="2200" spc="-1" strike="noStrike">
              <a:latin typeface="Arial"/>
            </a:endParaRPr>
          </a:p>
          <a:p>
            <a:pPr>
              <a:lnSpc>
                <a:spcPct val="100000"/>
              </a:lnSpc>
              <a:spcBef>
                <a:spcPts val="1400"/>
              </a:spcBef>
              <a:buNone/>
              <a:tabLst>
                <a:tab algn="l" pos="0"/>
              </a:tabLst>
            </a:pPr>
            <a:endParaRPr b="0" lang="en-HK" sz="2200" spc="-1" strike="noStrike">
              <a:latin typeface="Arial"/>
            </a:endParaRPr>
          </a:p>
          <a:p>
            <a:pPr>
              <a:lnSpc>
                <a:spcPct val="100000"/>
              </a:lnSpc>
              <a:spcBef>
                <a:spcPts val="1400"/>
              </a:spcBef>
              <a:buNone/>
              <a:tabLst>
                <a:tab algn="l" pos="0"/>
              </a:tabLst>
            </a:pPr>
            <a:endParaRPr b="0" lang="en-HK" sz="2200" spc="-1" strike="noStrike">
              <a:latin typeface="Arial"/>
            </a:endParaRPr>
          </a:p>
        </p:txBody>
      </p:sp>
      <p:sp>
        <p:nvSpPr>
          <p:cNvPr id="1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HK" sz="4000" spc="-1" strike="noStrike">
              <a:latin typeface="Arial"/>
            </a:endParaRPr>
          </a:p>
        </p:txBody>
      </p:sp>
      <p:sp>
        <p:nvSpPr>
          <p:cNvPr id="2" name="PlaceHolder 1"/>
          <p:cNvSpPr>
            <a:spLocks noGrp="1"/>
          </p:cNvSpPr>
          <p:nvPr>
            <p:ph type="sldNum" idx="2"/>
          </p:nvPr>
        </p:nvSpPr>
        <p:spPr/>
        <p:txBody>
          <a:bodyPr/>
          <a:p>
            <a:fld id="{384A2B48-91E5-4B47-9AAD-19E049267D24}"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440000"/>
            <a:ext cx="10515240" cy="4736520"/>
          </a:xfrm>
          <a:prstGeom prst="rect">
            <a:avLst/>
          </a:prstGeom>
          <a:noFill/>
          <a:ln w="0">
            <a:noFill/>
          </a:ln>
        </p:spPr>
        <p:txBody>
          <a:bodyPr lIns="90000" rIns="90000" tIns="45000" bIns="45000" anchor="t">
            <a:noAutofit/>
          </a:bodyPr>
          <a:p>
            <a:pPr>
              <a:lnSpc>
                <a:spcPct val="100000"/>
              </a:lnSpc>
              <a:spcBef>
                <a:spcPts val="1400"/>
              </a:spcBef>
              <a:buNone/>
            </a:pPr>
            <a:r>
              <a:rPr b="0" lang="en-US" sz="2200" spc="-1" strike="noStrike">
                <a:solidFill>
                  <a:srgbClr val="292929"/>
                </a:solidFill>
                <a:latin typeface="Abadi"/>
              </a:rPr>
              <a:t>Describe how data sets were collected.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 Using Space X API to obtain launch data. (Data collection)</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 Obtain data about rocket launches and using JSON to normalize the data. </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 Cleaning data prior data processing.</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 Another way to collect data is  Web scrapping using BeautifulSoup from Wikipedia.</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 The data obtained using BeautifulSoup then normalize for data processing. </a:t>
            </a:r>
            <a:endParaRPr b="0" lang="en-US" sz="22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8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en-HK" sz="4000" spc="-1" strike="noStrike">
              <a:latin typeface="Arial"/>
            </a:endParaRPr>
          </a:p>
        </p:txBody>
      </p:sp>
      <p:pic>
        <p:nvPicPr>
          <p:cNvPr id="181" name="" descr=""/>
          <p:cNvPicPr/>
          <p:nvPr/>
        </p:nvPicPr>
        <p:blipFill>
          <a:blip r:embed="rId2"/>
          <a:stretch/>
        </p:blipFill>
        <p:spPr>
          <a:xfrm>
            <a:off x="4217400" y="4698000"/>
            <a:ext cx="6762600" cy="2160000"/>
          </a:xfrm>
          <a:prstGeom prst="rect">
            <a:avLst/>
          </a:prstGeom>
          <a:ln w="0">
            <a:noFill/>
          </a:ln>
        </p:spPr>
      </p:pic>
      <p:sp>
        <p:nvSpPr>
          <p:cNvPr id="3" name="PlaceHolder 2"/>
          <p:cNvSpPr>
            <a:spLocks noGrp="1"/>
          </p:cNvSpPr>
          <p:nvPr>
            <p:ph type="sldNum" idx="2"/>
          </p:nvPr>
        </p:nvSpPr>
        <p:spPr/>
        <p:txBody>
          <a:bodyPr/>
          <a:p>
            <a:fld id="{1C16A834-BAE6-4FAB-ABEC-5C81BA210628}"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2" name="PlaceHolder 1"/>
          <p:cNvSpPr>
            <a:spLocks noGrp="1"/>
          </p:cNvSpPr>
          <p:nvPr>
            <p:ph/>
          </p:nvPr>
        </p:nvSpPr>
        <p:spPr>
          <a:xfrm>
            <a:off x="720000" y="6120000"/>
            <a:ext cx="5760000" cy="98604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1500" spc="-1" strike="noStrike">
                <a:solidFill>
                  <a:srgbClr val="292929"/>
                </a:solidFill>
                <a:latin typeface="Abadi"/>
              </a:rPr>
              <a:t>https://github.com/alvissze/IBM-project/blob/main/jupyter-labs-spacex-data-collection-api.ipynb</a:t>
            </a:r>
            <a:endParaRPr b="0" lang="en-US" sz="1500" spc="-1" strike="noStrike">
              <a:solidFill>
                <a:srgbClr val="000000"/>
              </a:solidFill>
              <a:latin typeface="Calibri"/>
            </a:endParaRPr>
          </a:p>
        </p:txBody>
      </p:sp>
      <p:sp>
        <p:nvSpPr>
          <p:cNvPr id="18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HK" sz="4000" spc="-1" strike="noStrike">
              <a:latin typeface="Arial"/>
            </a:endParaRPr>
          </a:p>
        </p:txBody>
      </p:sp>
      <p:sp>
        <p:nvSpPr>
          <p:cNvPr id="184" name=""/>
          <p:cNvSpPr/>
          <p:nvPr/>
        </p:nvSpPr>
        <p:spPr>
          <a:xfrm>
            <a:off x="6300000" y="1260000"/>
            <a:ext cx="468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Obtain rocket launch data from Space X API from URL</a:t>
            </a:r>
            <a:endParaRPr b="0" lang="en-HK" sz="1800" spc="-1" strike="noStrike">
              <a:latin typeface="Arial"/>
            </a:endParaRPr>
          </a:p>
        </p:txBody>
      </p:sp>
      <p:sp>
        <p:nvSpPr>
          <p:cNvPr id="185" name=""/>
          <p:cNvSpPr/>
          <p:nvPr/>
        </p:nvSpPr>
        <p:spPr>
          <a:xfrm>
            <a:off x="6480000" y="2340000"/>
            <a:ext cx="4320000" cy="54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Normalising data using JSON</a:t>
            </a:r>
            <a:endParaRPr b="0" lang="en-HK" sz="1800" spc="-1" strike="noStrike">
              <a:latin typeface="Arial"/>
            </a:endParaRPr>
          </a:p>
        </p:txBody>
      </p:sp>
      <p:sp>
        <p:nvSpPr>
          <p:cNvPr id="186" name=""/>
          <p:cNvSpPr/>
          <p:nvPr/>
        </p:nvSpPr>
        <p:spPr>
          <a:xfrm>
            <a:off x="7020000" y="3960000"/>
            <a:ext cx="3060000" cy="54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Data Wrangling</a:t>
            </a:r>
            <a:endParaRPr b="0" lang="en-HK" sz="1800" spc="-1" strike="noStrike">
              <a:latin typeface="Arial"/>
            </a:endParaRPr>
          </a:p>
        </p:txBody>
      </p:sp>
      <p:sp>
        <p:nvSpPr>
          <p:cNvPr id="187" name=""/>
          <p:cNvSpPr/>
          <p:nvPr/>
        </p:nvSpPr>
        <p:spPr>
          <a:xfrm>
            <a:off x="8550000" y="4860000"/>
            <a:ext cx="2700000" cy="90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Dealing with Missing vlaues</a:t>
            </a:r>
            <a:endParaRPr b="0" lang="en-HK" sz="1800" spc="-1" strike="noStrike">
              <a:latin typeface="Arial"/>
            </a:endParaRPr>
          </a:p>
        </p:txBody>
      </p:sp>
      <p:sp>
        <p:nvSpPr>
          <p:cNvPr id="188" name=""/>
          <p:cNvSpPr/>
          <p:nvPr/>
        </p:nvSpPr>
        <p:spPr>
          <a:xfrm>
            <a:off x="6840000" y="6120000"/>
            <a:ext cx="3060000" cy="54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Exporting to a CSV file</a:t>
            </a:r>
            <a:endParaRPr b="0" lang="en-HK" sz="1800" spc="-1" strike="noStrike">
              <a:latin typeface="Arial"/>
            </a:endParaRPr>
          </a:p>
        </p:txBody>
      </p:sp>
      <p:sp>
        <p:nvSpPr>
          <p:cNvPr id="189" name=""/>
          <p:cNvSpPr/>
          <p:nvPr/>
        </p:nvSpPr>
        <p:spPr>
          <a:xfrm>
            <a:off x="6300000" y="3060000"/>
            <a:ext cx="4680000" cy="54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Filtering the dataframe to only include related data</a:t>
            </a:r>
            <a:endParaRPr b="0" lang="en-HK" sz="1800" spc="-1" strike="noStrike">
              <a:latin typeface="Arial"/>
            </a:endParaRPr>
          </a:p>
        </p:txBody>
      </p:sp>
      <p:cxnSp>
        <p:nvCxnSpPr>
          <p:cNvPr id="190" name=""/>
          <p:cNvCxnSpPr/>
          <p:nvPr/>
        </p:nvCxnSpPr>
        <p:spPr>
          <a:xfrm>
            <a:off x="0" y="0"/>
            <a:ext cx="360" cy="360"/>
          </a:xfrm>
          <a:prstGeom prst="line">
            <a:avLst/>
          </a:prstGeom>
          <a:ln w="0">
            <a:solidFill>
              <a:srgbClr val="3465a4"/>
            </a:solidFill>
          </a:ln>
        </p:spPr>
      </p:cxnSp>
      <p:cxnSp>
        <p:nvCxnSpPr>
          <p:cNvPr id="191" name=""/>
          <p:cNvCxnSpPr/>
          <p:nvPr/>
        </p:nvCxnSpPr>
        <p:spPr>
          <a:xfrm>
            <a:off x="0" y="0"/>
            <a:ext cx="360" cy="360"/>
          </a:xfrm>
          <a:prstGeom prst="line">
            <a:avLst/>
          </a:prstGeom>
          <a:ln w="0">
            <a:solidFill>
              <a:srgbClr val="3465a4"/>
            </a:solidFill>
          </a:ln>
        </p:spPr>
      </p:cxnSp>
      <p:cxnSp>
        <p:nvCxnSpPr>
          <p:cNvPr id="192" name=""/>
          <p:cNvCxnSpPr/>
          <p:nvPr/>
        </p:nvCxnSpPr>
        <p:spPr>
          <a:xfrm>
            <a:off x="0" y="0"/>
            <a:ext cx="360" cy="360"/>
          </a:xfrm>
          <a:prstGeom prst="line">
            <a:avLst/>
          </a:prstGeom>
          <a:ln w="0">
            <a:solidFill>
              <a:srgbClr val="3465a4"/>
            </a:solidFill>
          </a:ln>
        </p:spPr>
      </p:cxnSp>
      <p:cxnSp>
        <p:nvCxnSpPr>
          <p:cNvPr id="193" name=""/>
          <p:cNvCxnSpPr/>
          <p:nvPr/>
        </p:nvCxnSpPr>
        <p:spPr>
          <a:xfrm>
            <a:off x="0" y="0"/>
            <a:ext cx="360" cy="360"/>
          </a:xfrm>
          <a:prstGeom prst="line">
            <a:avLst/>
          </a:prstGeom>
          <a:ln w="0">
            <a:solidFill>
              <a:srgbClr val="3465a4"/>
            </a:solidFill>
          </a:ln>
        </p:spPr>
      </p:cxnSp>
      <p:sp>
        <p:nvSpPr>
          <p:cNvPr id="194" name=""/>
          <p:cNvSpPr/>
          <p:nvPr/>
        </p:nvSpPr>
        <p:spPr>
          <a:xfrm>
            <a:off x="8370000" y="4500000"/>
            <a:ext cx="1710000" cy="360000"/>
          </a:xfrm>
          <a:prstGeom prst="line">
            <a:avLst/>
          </a:prstGeom>
          <a:ln w="0">
            <a:solidFill>
              <a:srgbClr val="3465a4"/>
            </a:solidFill>
            <a:tailEnd len="med" type="triangle" w="med"/>
          </a:ln>
        </p:spPr>
        <p:style>
          <a:lnRef idx="0"/>
          <a:fillRef idx="0"/>
          <a:effectRef idx="0"/>
          <a:fontRef idx="minor"/>
        </p:style>
      </p:sp>
      <p:pic>
        <p:nvPicPr>
          <p:cNvPr id="195" name="" descr=""/>
          <p:cNvPicPr/>
          <p:nvPr/>
        </p:nvPicPr>
        <p:blipFill>
          <a:blip r:embed="rId2"/>
          <a:stretch/>
        </p:blipFill>
        <p:spPr>
          <a:xfrm>
            <a:off x="540000" y="1249200"/>
            <a:ext cx="4713120" cy="1090800"/>
          </a:xfrm>
          <a:prstGeom prst="rect">
            <a:avLst/>
          </a:prstGeom>
          <a:ln w="0">
            <a:noFill/>
          </a:ln>
        </p:spPr>
      </p:pic>
      <p:pic>
        <p:nvPicPr>
          <p:cNvPr id="196" name="" descr=""/>
          <p:cNvPicPr/>
          <p:nvPr/>
        </p:nvPicPr>
        <p:blipFill>
          <a:blip r:embed="rId3"/>
          <a:stretch/>
        </p:blipFill>
        <p:spPr>
          <a:xfrm>
            <a:off x="428760" y="2340000"/>
            <a:ext cx="5871240" cy="720000"/>
          </a:xfrm>
          <a:prstGeom prst="rect">
            <a:avLst/>
          </a:prstGeom>
          <a:ln w="0">
            <a:noFill/>
          </a:ln>
        </p:spPr>
      </p:pic>
      <p:pic>
        <p:nvPicPr>
          <p:cNvPr id="197" name="" descr=""/>
          <p:cNvPicPr/>
          <p:nvPr/>
        </p:nvPicPr>
        <p:blipFill>
          <a:blip r:embed="rId4"/>
          <a:stretch/>
        </p:blipFill>
        <p:spPr>
          <a:xfrm>
            <a:off x="540000" y="3935520"/>
            <a:ext cx="5719320" cy="2184480"/>
          </a:xfrm>
          <a:prstGeom prst="rect">
            <a:avLst/>
          </a:prstGeom>
          <a:ln w="0">
            <a:noFill/>
          </a:ln>
        </p:spPr>
      </p:pic>
      <p:pic>
        <p:nvPicPr>
          <p:cNvPr id="198" name="" descr=""/>
          <p:cNvPicPr/>
          <p:nvPr/>
        </p:nvPicPr>
        <p:blipFill>
          <a:blip r:embed="rId5"/>
          <a:stretch/>
        </p:blipFill>
        <p:spPr>
          <a:xfrm>
            <a:off x="495000" y="3088800"/>
            <a:ext cx="3105000" cy="871200"/>
          </a:xfrm>
          <a:prstGeom prst="rect">
            <a:avLst/>
          </a:prstGeom>
          <a:ln w="0">
            <a:noFill/>
          </a:ln>
        </p:spPr>
      </p:pic>
      <p:sp>
        <p:nvSpPr>
          <p:cNvPr id="199" name=""/>
          <p:cNvSpPr/>
          <p:nvPr/>
        </p:nvSpPr>
        <p:spPr>
          <a:xfrm>
            <a:off x="5253120" y="1620000"/>
            <a:ext cx="1046880" cy="0"/>
          </a:xfrm>
          <a:prstGeom prst="line">
            <a:avLst/>
          </a:prstGeom>
          <a:ln w="0">
            <a:solidFill>
              <a:srgbClr val="3465a4"/>
            </a:solidFill>
            <a:tailEnd len="med" type="triangle" w="med"/>
          </a:ln>
        </p:spPr>
        <p:style>
          <a:lnRef idx="0"/>
          <a:fillRef idx="0"/>
          <a:effectRef idx="0"/>
          <a:fontRef idx="minor"/>
        </p:style>
      </p:sp>
      <p:sp>
        <p:nvSpPr>
          <p:cNvPr id="200" name=""/>
          <p:cNvSpPr/>
          <p:nvPr/>
        </p:nvSpPr>
        <p:spPr>
          <a:xfrm>
            <a:off x="6300000" y="2700000"/>
            <a:ext cx="180000" cy="0"/>
          </a:xfrm>
          <a:prstGeom prst="line">
            <a:avLst/>
          </a:prstGeom>
          <a:ln w="0">
            <a:solidFill>
              <a:srgbClr val="3465a4"/>
            </a:solidFill>
            <a:tailEnd len="med" type="triangle" w="med"/>
          </a:ln>
        </p:spPr>
        <p:style>
          <a:lnRef idx="0"/>
          <a:fillRef idx="0"/>
          <a:effectRef idx="0"/>
          <a:fontRef idx="minor"/>
        </p:style>
      </p:sp>
      <p:sp>
        <p:nvSpPr>
          <p:cNvPr id="201" name=""/>
          <p:cNvSpPr/>
          <p:nvPr/>
        </p:nvSpPr>
        <p:spPr>
          <a:xfrm>
            <a:off x="3600000" y="3600000"/>
            <a:ext cx="3420000" cy="540000"/>
          </a:xfrm>
          <a:prstGeom prst="line">
            <a:avLst/>
          </a:prstGeom>
          <a:ln w="0">
            <a:solidFill>
              <a:srgbClr val="3465a4"/>
            </a:solidFill>
            <a:tailEnd len="med" type="triangle" w="med"/>
          </a:ln>
        </p:spPr>
        <p:style>
          <a:lnRef idx="0"/>
          <a:fillRef idx="0"/>
          <a:effectRef idx="0"/>
          <a:fontRef idx="minor"/>
        </p:style>
      </p:sp>
      <p:sp>
        <p:nvSpPr>
          <p:cNvPr id="202" name=""/>
          <p:cNvSpPr/>
          <p:nvPr/>
        </p:nvSpPr>
        <p:spPr>
          <a:xfrm>
            <a:off x="6259320" y="5220000"/>
            <a:ext cx="2290680" cy="180000"/>
          </a:xfrm>
          <a:prstGeom prst="line">
            <a:avLst/>
          </a:prstGeom>
          <a:ln w="0">
            <a:solidFill>
              <a:srgbClr val="3465a4"/>
            </a:solidFill>
            <a:tailEnd len="med" type="triangle" w="med"/>
          </a:ln>
        </p:spPr>
        <p:style>
          <a:lnRef idx="0"/>
          <a:fillRef idx="0"/>
          <a:effectRef idx="0"/>
          <a:fontRef idx="minor"/>
        </p:style>
      </p:sp>
      <p:sp>
        <p:nvSpPr>
          <p:cNvPr id="3" name="PlaceHolder 2"/>
          <p:cNvSpPr>
            <a:spLocks noGrp="1"/>
          </p:cNvSpPr>
          <p:nvPr>
            <p:ph type="sldNum" idx="2"/>
          </p:nvPr>
        </p:nvSpPr>
        <p:spPr/>
        <p:txBody>
          <a:bodyPr/>
          <a:p>
            <a:fld id="{BE2100B2-486B-4E61-B456-4D798C788BFF}"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3" name="PlaceHolder 1"/>
          <p:cNvSpPr>
            <a:spLocks noGrp="1"/>
          </p:cNvSpPr>
          <p:nvPr>
            <p:ph/>
          </p:nvPr>
        </p:nvSpPr>
        <p:spPr>
          <a:xfrm>
            <a:off x="360000" y="5932440"/>
            <a:ext cx="3931920" cy="90756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1500" spc="-1" strike="noStrike">
                <a:solidFill>
                  <a:srgbClr val="292929"/>
                </a:solidFill>
                <a:latin typeface="Abadi"/>
              </a:rPr>
              <a:t>https://github.com/alvissze/IBM-project/blob/main/jupyter-labs-webscraping.ipynb</a:t>
            </a:r>
            <a:endParaRPr b="0" lang="en-US" sz="1500" spc="-1" strike="noStrike">
              <a:solidFill>
                <a:srgbClr val="000000"/>
              </a:solidFill>
              <a:latin typeface="Calibri"/>
            </a:endParaRPr>
          </a:p>
        </p:txBody>
      </p:sp>
      <p:sp>
        <p:nvSpPr>
          <p:cNvPr id="204" name="Title 1"/>
          <p:cNvSpPr/>
          <p:nvPr/>
        </p:nvSpPr>
        <p:spPr>
          <a:xfrm>
            <a:off x="770040" y="538560"/>
            <a:ext cx="10515240" cy="548640"/>
          </a:xfrm>
          <a:prstGeom prst="rect">
            <a:avLst/>
          </a:prstGeom>
          <a:noFill/>
          <a:ln w="0">
            <a:noFill/>
          </a:ln>
        </p:spPr>
        <p:style>
          <a:lnRef idx="0"/>
          <a:fillRef idx="0"/>
          <a:effectRef idx="0"/>
          <a:fontRef idx="minor"/>
        </p:style>
      </p:sp>
      <p:sp>
        <p:nvSpPr>
          <p:cNvPr id="205"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HK" sz="4000" spc="-1" strike="noStrike">
              <a:latin typeface="Arial"/>
            </a:endParaRPr>
          </a:p>
        </p:txBody>
      </p:sp>
      <p:sp>
        <p:nvSpPr>
          <p:cNvPr id="206" name=""/>
          <p:cNvSpPr/>
          <p:nvPr/>
        </p:nvSpPr>
        <p:spPr>
          <a:xfrm>
            <a:off x="6480000" y="1792440"/>
            <a:ext cx="3060000" cy="54756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Webscrap launch records using BeautifulSoup</a:t>
            </a:r>
            <a:endParaRPr b="0" lang="en-HK" sz="1800" spc="-1" strike="noStrike">
              <a:latin typeface="Arial"/>
            </a:endParaRPr>
          </a:p>
        </p:txBody>
      </p:sp>
      <p:pic>
        <p:nvPicPr>
          <p:cNvPr id="207" name="" descr=""/>
          <p:cNvPicPr/>
          <p:nvPr/>
        </p:nvPicPr>
        <p:blipFill>
          <a:blip r:embed="rId2"/>
          <a:stretch/>
        </p:blipFill>
        <p:spPr>
          <a:xfrm>
            <a:off x="6092640" y="740520"/>
            <a:ext cx="5344920" cy="2319480"/>
          </a:xfrm>
          <a:prstGeom prst="rect">
            <a:avLst/>
          </a:prstGeom>
          <a:ln w="0">
            <a:noFill/>
          </a:ln>
        </p:spPr>
      </p:pic>
      <p:pic>
        <p:nvPicPr>
          <p:cNvPr id="208" name="" descr=""/>
          <p:cNvPicPr/>
          <p:nvPr/>
        </p:nvPicPr>
        <p:blipFill>
          <a:blip r:embed="rId3"/>
          <a:stretch/>
        </p:blipFill>
        <p:spPr>
          <a:xfrm>
            <a:off x="6056640" y="3252600"/>
            <a:ext cx="5283360" cy="3344400"/>
          </a:xfrm>
          <a:prstGeom prst="rect">
            <a:avLst/>
          </a:prstGeom>
          <a:ln w="0">
            <a:noFill/>
          </a:ln>
        </p:spPr>
      </p:pic>
      <p:sp>
        <p:nvSpPr>
          <p:cNvPr id="209" name=""/>
          <p:cNvSpPr/>
          <p:nvPr/>
        </p:nvSpPr>
        <p:spPr>
          <a:xfrm>
            <a:off x="1620000" y="2520000"/>
            <a:ext cx="198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Webscrap launch records using BeautifulSoup</a:t>
            </a:r>
            <a:endParaRPr b="0" lang="en-HK" sz="1800" spc="-1" strike="noStrike">
              <a:latin typeface="Arial"/>
            </a:endParaRPr>
          </a:p>
        </p:txBody>
      </p:sp>
      <p:sp>
        <p:nvSpPr>
          <p:cNvPr id="210" name=""/>
          <p:cNvSpPr/>
          <p:nvPr/>
        </p:nvSpPr>
        <p:spPr>
          <a:xfrm>
            <a:off x="1620000" y="3780000"/>
            <a:ext cx="198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Converting data into pandas dataframe</a:t>
            </a:r>
            <a:endParaRPr b="0" lang="en-HK" sz="1800" spc="-1" strike="noStrike">
              <a:latin typeface="Arial"/>
            </a:endParaRPr>
          </a:p>
        </p:txBody>
      </p:sp>
      <p:sp>
        <p:nvSpPr>
          <p:cNvPr id="211" name=""/>
          <p:cNvSpPr/>
          <p:nvPr/>
        </p:nvSpPr>
        <p:spPr>
          <a:xfrm>
            <a:off x="1620000" y="5040000"/>
            <a:ext cx="198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Exporting data to CSV file</a:t>
            </a:r>
            <a:endParaRPr b="0" lang="en-HK" sz="1800" spc="-1" strike="noStrike">
              <a:latin typeface="Arial"/>
            </a:endParaRPr>
          </a:p>
        </p:txBody>
      </p:sp>
      <p:cxnSp>
        <p:nvCxnSpPr>
          <p:cNvPr id="212" name=""/>
          <p:cNvCxnSpPr/>
          <p:nvPr/>
        </p:nvCxnSpPr>
        <p:spPr>
          <a:xfrm>
            <a:off x="0" y="0"/>
            <a:ext cx="360" cy="360"/>
          </a:xfrm>
          <a:prstGeom prst="line">
            <a:avLst/>
          </a:prstGeom>
          <a:ln w="0">
            <a:solidFill>
              <a:srgbClr val="3465a4"/>
            </a:solidFill>
          </a:ln>
        </p:spPr>
      </p:cxnSp>
      <p:cxnSp>
        <p:nvCxnSpPr>
          <p:cNvPr id="213" name=""/>
          <p:cNvCxnSpPr/>
          <p:nvPr/>
        </p:nvCxnSpPr>
        <p:spPr>
          <a:xfrm>
            <a:off x="0" y="0"/>
            <a:ext cx="360" cy="360"/>
          </a:xfrm>
          <a:prstGeom prst="line">
            <a:avLst/>
          </a:prstGeom>
          <a:ln w="0">
            <a:solidFill>
              <a:srgbClr val="3465a4"/>
            </a:solidFill>
          </a:ln>
        </p:spPr>
      </p:cxnSp>
      <p:sp>
        <p:nvSpPr>
          <p:cNvPr id="214" name=""/>
          <p:cNvSpPr/>
          <p:nvPr/>
        </p:nvSpPr>
        <p:spPr>
          <a:xfrm>
            <a:off x="1620000" y="2520000"/>
            <a:ext cx="198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Webscrap launch records using BeautifulSoup</a:t>
            </a:r>
            <a:endParaRPr b="0" lang="en-HK" sz="1800" spc="-1" strike="noStrike">
              <a:latin typeface="Arial"/>
            </a:endParaRPr>
          </a:p>
        </p:txBody>
      </p:sp>
      <p:sp>
        <p:nvSpPr>
          <p:cNvPr id="215" name=""/>
          <p:cNvSpPr/>
          <p:nvPr/>
        </p:nvSpPr>
        <p:spPr>
          <a:xfrm>
            <a:off x="1620000" y="3780000"/>
            <a:ext cx="198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Converting data into pandas dataframe</a:t>
            </a:r>
            <a:endParaRPr b="0" lang="en-HK" sz="1800" spc="-1" strike="noStrike">
              <a:latin typeface="Arial"/>
            </a:endParaRPr>
          </a:p>
        </p:txBody>
      </p:sp>
      <p:sp>
        <p:nvSpPr>
          <p:cNvPr id="216" name=""/>
          <p:cNvSpPr/>
          <p:nvPr/>
        </p:nvSpPr>
        <p:spPr>
          <a:xfrm>
            <a:off x="1620000" y="5040000"/>
            <a:ext cx="198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Exporting data to CSV file</a:t>
            </a:r>
            <a:endParaRPr b="0" lang="en-HK" sz="1800" spc="-1" strike="noStrike">
              <a:latin typeface="Arial"/>
            </a:endParaRPr>
          </a:p>
        </p:txBody>
      </p:sp>
      <p:cxnSp>
        <p:nvCxnSpPr>
          <p:cNvPr id="217" name=""/>
          <p:cNvCxnSpPr/>
          <p:nvPr/>
        </p:nvCxnSpPr>
        <p:spPr>
          <a:xfrm>
            <a:off x="0" y="0"/>
            <a:ext cx="360" cy="360"/>
          </a:xfrm>
          <a:prstGeom prst="line">
            <a:avLst/>
          </a:prstGeom>
          <a:ln w="0">
            <a:solidFill>
              <a:srgbClr val="3465a4"/>
            </a:solidFill>
          </a:ln>
        </p:spPr>
      </p:cxnSp>
      <p:cxnSp>
        <p:nvCxnSpPr>
          <p:cNvPr id="218" name=""/>
          <p:cNvCxnSpPr/>
          <p:nvPr/>
        </p:nvCxnSpPr>
        <p:spPr>
          <a:xfrm>
            <a:off x="0" y="0"/>
            <a:ext cx="360" cy="360"/>
          </a:xfrm>
          <a:prstGeom prst="line">
            <a:avLst/>
          </a:prstGeom>
          <a:ln w="0">
            <a:solidFill>
              <a:srgbClr val="3465a4"/>
            </a:solidFill>
          </a:ln>
        </p:spPr>
      </p:cxnSp>
      <p:sp>
        <p:nvSpPr>
          <p:cNvPr id="219" name=""/>
          <p:cNvSpPr/>
          <p:nvPr/>
        </p:nvSpPr>
        <p:spPr>
          <a:xfrm>
            <a:off x="1620000" y="1440000"/>
            <a:ext cx="1980000" cy="720000"/>
          </a:xfrm>
          <a:prstGeom prst="rect">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pPr algn="ctr">
              <a:buNone/>
            </a:pPr>
            <a:r>
              <a:rPr b="0" lang="en-HK" sz="1800" spc="-1" strike="noStrike">
                <a:latin typeface="Arial"/>
              </a:rPr>
              <a:t>HTTP Get for launch page</a:t>
            </a:r>
            <a:endParaRPr b="0" lang="en-HK" sz="1800" spc="-1" strike="noStrike">
              <a:latin typeface="Arial"/>
            </a:endParaRPr>
          </a:p>
        </p:txBody>
      </p:sp>
      <p:cxnSp>
        <p:nvCxnSpPr>
          <p:cNvPr id="220" name=""/>
          <p:cNvCxnSpPr/>
          <p:nvPr/>
        </p:nvCxnSpPr>
        <p:spPr>
          <a:xfrm>
            <a:off x="0" y="0"/>
            <a:ext cx="360" cy="360"/>
          </a:xfrm>
          <a:prstGeom prst="line">
            <a:avLst/>
          </a:prstGeom>
          <a:ln w="0">
            <a:solidFill>
              <a:srgbClr val="3465a4"/>
            </a:solidFill>
          </a:ln>
        </p:spPr>
      </p:cxnSp>
      <p:sp>
        <p:nvSpPr>
          <p:cNvPr id="221" name=""/>
          <p:cNvSpPr/>
          <p:nvPr/>
        </p:nvSpPr>
        <p:spPr>
          <a:xfrm flipV="1">
            <a:off x="3600000" y="1440000"/>
            <a:ext cx="2520000" cy="360000"/>
          </a:xfrm>
          <a:prstGeom prst="line">
            <a:avLst/>
          </a:prstGeom>
          <a:ln w="0">
            <a:solidFill>
              <a:srgbClr val="3465a4"/>
            </a:solidFill>
            <a:tailEnd len="med" type="triangle" w="med"/>
          </a:ln>
        </p:spPr>
        <p:style>
          <a:lnRef idx="0"/>
          <a:fillRef idx="0"/>
          <a:effectRef idx="0"/>
          <a:fontRef idx="minor"/>
        </p:style>
      </p:sp>
      <p:sp>
        <p:nvSpPr>
          <p:cNvPr id="222" name=""/>
          <p:cNvSpPr/>
          <p:nvPr/>
        </p:nvSpPr>
        <p:spPr>
          <a:xfrm flipV="1">
            <a:off x="3600000" y="2700000"/>
            <a:ext cx="2520000" cy="180000"/>
          </a:xfrm>
          <a:prstGeom prst="line">
            <a:avLst/>
          </a:prstGeom>
          <a:ln w="0">
            <a:solidFill>
              <a:srgbClr val="3465a4"/>
            </a:solidFill>
            <a:tailEnd len="med" type="triangle" w="med"/>
          </a:ln>
        </p:spPr>
        <p:style>
          <a:lnRef idx="0"/>
          <a:fillRef idx="0"/>
          <a:effectRef idx="0"/>
          <a:fontRef idx="minor"/>
        </p:style>
      </p:sp>
      <p:sp>
        <p:nvSpPr>
          <p:cNvPr id="3" name="PlaceHolder 2"/>
          <p:cNvSpPr>
            <a:spLocks noGrp="1"/>
          </p:cNvSpPr>
          <p:nvPr>
            <p:ph type="sldNum" idx="2"/>
          </p:nvPr>
        </p:nvSpPr>
        <p:spPr/>
        <p:txBody>
          <a:bodyPr/>
          <a:p>
            <a:fld id="{D3D6ACB7-7613-4CCD-890C-37D3E8FF44EB}"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126</TotalTime>
  <Application>LibreOffice/7.3.4.2$MacOSX_AARCH64 LibreOffice_project/728fec16bd5f605073805c3c9e7c4212a0120dc5</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en-HK</dc:language>
  <cp:lastModifiedBy/>
  <dcterms:modified xsi:type="dcterms:W3CDTF">2022-06-28T02:20:18Z</dcterms:modified>
  <cp:revision>204</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